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3" r:id="rId11"/>
    <p:sldId id="274" r:id="rId12"/>
    <p:sldId id="272" r:id="rId13"/>
    <p:sldId id="264" r:id="rId14"/>
    <p:sldId id="273" r:id="rId15"/>
    <p:sldId id="265" r:id="rId16"/>
    <p:sldId id="269" r:id="rId17"/>
    <p:sldId id="266" r:id="rId18"/>
    <p:sldId id="270" r:id="rId19"/>
    <p:sldId id="271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سربرگ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85A9-9316-4908-A37A-5ED70ED76864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4" name="نگهدارنده مکان تصویر اسلاید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نگهدارنده مکان نك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36372-BDB4-4C50-9624-56D942B8B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36372-BDB4-4C50-9624-56D942B8BCE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صویر اسلاید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نگهدارنده مکان نك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36372-BDB4-4C50-9624-56D942B8BCE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زیر نویس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 smtClean="0"/>
              <a:t>برای ویرایش سبک زیرعنوان اسلاید اصلی، کلیک نمایید</a:t>
            </a:r>
            <a:endParaRPr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7BEA-81ED-4694-B555-4405C497EB80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B676-A435-4390-B6EF-F05406C4C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7BEA-81ED-4694-B555-4405C497EB80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B676-A435-4390-B6EF-F05406C4C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7BEA-81ED-4694-B555-4405C497EB80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B676-A435-4390-B6EF-F05406C4C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7BEA-81ED-4694-B555-4405C497EB80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B676-A435-4390-B6EF-F05406C4C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7BEA-81ED-4694-B555-4405C497EB80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B676-A435-4390-B6EF-F05406C4C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/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7BEA-81ED-4694-B555-4405C497EB80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B676-A435-4390-B6EF-F05406C4C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/>
          </a:p>
        </p:txBody>
      </p:sp>
      <p:sp>
        <p:nvSpPr>
          <p:cNvPr id="5" name="نگهدارنده مکان متن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6" name="نگهدارنده مکان محتوا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7BEA-81ED-4694-B555-4405C497EB80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8" name="نگهدارنده مکان پانویس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نگهدارنده مکان شماره اسلاید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B676-A435-4390-B6EF-F05406C4C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7BEA-81ED-4694-B555-4405C497EB80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4" name="نگهدارنده مکان پانویس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نگهدارنده مکان شماره اسلاید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B676-A435-4390-B6EF-F05406C4C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اری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7BEA-81ED-4694-B555-4405C497EB80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3" name="نگهدارنده مکان پانویس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B676-A435-4390-B6EF-F05406C4C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7BEA-81ED-4694-B555-4405C497EB80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B676-A435-4390-B6EF-F05406C4C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نگهدارنده مکان تصویر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7BEA-81ED-4694-B555-4405C497EB80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B676-A435-4390-B6EF-F05406C4C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smtClean="0"/>
              <a:t>برای ویرایش سبک عنوان اسلاید اصلی، کلیک نمایید</a:t>
            </a:r>
            <a:endParaRPr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57BEA-81ED-4694-B555-4405C497EB80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9B676-A435-4390-B6EF-F05406C4C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کس 4" descr="A Red Rose For You_M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6" descr="bism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" y="647700"/>
            <a:ext cx="8135937" cy="4152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1146 -0.00277 L -1.66667E-6 -2.1387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876800" y="0"/>
            <a:ext cx="4267200" cy="6858000"/>
          </a:xfrm>
        </p:spPr>
        <p:txBody>
          <a:bodyPr>
            <a:normAutofit/>
          </a:bodyPr>
          <a:lstStyle/>
          <a:p>
            <a:r>
              <a:rPr lang="fa-IR" dirty="0" smtClean="0">
                <a:cs typeface="B Mitra" pitchFamily="2" charset="-78"/>
              </a:rPr>
              <a:t>لُپ های حسین سرخ شده بود. ام سلمه دست او را گرفت</a:t>
            </a:r>
            <a:br>
              <a:rPr lang="fa-IR" dirty="0" smtClean="0">
                <a:cs typeface="B Mitra" pitchFamily="2" charset="-78"/>
              </a:rPr>
            </a:br>
            <a:r>
              <a:rPr lang="fa-IR" dirty="0" smtClean="0">
                <a:cs typeface="B Mitra" pitchFamily="2" charset="-78"/>
              </a:rPr>
              <a:t> و به داخل اتاق برد و گفت</a:t>
            </a:r>
            <a:br>
              <a:rPr lang="fa-IR" dirty="0" smtClean="0">
                <a:cs typeface="B Mitra" pitchFamily="2" charset="-78"/>
              </a:rPr>
            </a:br>
            <a:r>
              <a:rPr lang="fa-IR" dirty="0" smtClean="0">
                <a:cs typeface="B Mitra" pitchFamily="2" charset="-78"/>
              </a:rPr>
              <a:t>هوا گرم است ، چرا بیرون آمدی ؟!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4" name="عکس 3" descr="1 (15)1.jpg"/>
          <p:cNvPicPr>
            <a:picLocks noChangeAspect="1"/>
          </p:cNvPicPr>
          <p:nvPr/>
        </p:nvPicPr>
        <p:blipFill>
          <a:blip r:embed="rId2" cstate="print"/>
          <a:srcRect t="2299"/>
          <a:stretch>
            <a:fillRect/>
          </a:stretch>
        </p:blipFill>
        <p:spPr>
          <a:xfrm>
            <a:off x="0" y="0"/>
            <a:ext cx="4876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4876800" y="0"/>
            <a:ext cx="42672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حسین نگاهی به اتاق کرد و گفت : پدر بزرگ کجاست ؟!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4191000" y="0"/>
            <a:ext cx="49530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justLow" rtl="1">
              <a:spcBef>
                <a:spcPct val="0"/>
              </a:spcBef>
              <a:defRPr/>
            </a:pPr>
            <a:r>
              <a:rPr lang="fa-IR" sz="4400" dirty="0" smtClean="0">
                <a:cs typeface="B Mitra" pitchFamily="2" charset="-78"/>
              </a:rPr>
              <a:t>اُمّ سَلَمِه </a:t>
            </a: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پیاله ای آب آورد و به حسین </a:t>
            </a: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  <a:sym typeface="Wingdings"/>
              </a:rPr>
              <a:t></a:t>
            </a: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داد تا بنوشد. آن گاه </a:t>
            </a:r>
            <a:r>
              <a:rPr lang="fa-IR" sz="4400" dirty="0" smtClean="0">
                <a:cs typeface="B Mitra" pitchFamily="2" charset="-78"/>
              </a:rPr>
              <a:t>اُمِّ سَلَمِه خیلی آهسته </a:t>
            </a: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گفت:</a:t>
            </a:r>
          </a:p>
        </p:txBody>
      </p:sp>
      <p:pic>
        <p:nvPicPr>
          <p:cNvPr id="3" name="Picture 2" descr="س ا ع ت    .jpg"/>
          <p:cNvPicPr>
            <a:picLocks noChangeAspect="1"/>
          </p:cNvPicPr>
          <p:nvPr/>
        </p:nvPicPr>
        <p:blipFill>
          <a:blip r:embed="rId3" cstate="print"/>
          <a:srcRect l="16923" r="16923"/>
          <a:stretch>
            <a:fillRect/>
          </a:stretch>
        </p:blipFill>
        <p:spPr>
          <a:xfrm>
            <a:off x="533400" y="-1"/>
            <a:ext cx="3581400" cy="4038601"/>
          </a:xfrm>
          <a:prstGeom prst="rect">
            <a:avLst/>
          </a:prstGeom>
        </p:spPr>
      </p:pic>
      <p:pic>
        <p:nvPicPr>
          <p:cNvPr id="4" name="Picture 3" descr="س  .ا ع  ت   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4191000"/>
            <a:ext cx="281940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2514600"/>
            <a:ext cx="5181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Low" rtl="1">
              <a:spcBef>
                <a:spcPct val="0"/>
              </a:spcBef>
              <a:defRPr/>
            </a:pPr>
            <a:r>
              <a:rPr lang="fa-IR" sz="8800" b="1" dirty="0" smtClean="0">
                <a:solidFill>
                  <a:srgbClr val="00B050"/>
                </a:solidFill>
                <a:cs typeface="B Koodak Outline" pitchFamily="2" charset="-78"/>
              </a:rPr>
              <a:t>پدر بزرگ </a:t>
            </a:r>
            <a:r>
              <a:rPr lang="fa-IR" sz="7200" b="1" dirty="0" smtClean="0">
                <a:solidFill>
                  <a:srgbClr val="FF0000"/>
                </a:solidFill>
                <a:cs typeface="B Koodak Outline" pitchFamily="2" charset="-78"/>
              </a:rPr>
              <a:t>در حال </a:t>
            </a:r>
            <a:r>
              <a:rPr lang="fa-IR" sz="7200" b="1" dirty="0" smtClean="0">
                <a:solidFill>
                  <a:srgbClr val="00B050"/>
                </a:solidFill>
                <a:cs typeface="B Koodak Outline" pitchFamily="2" charset="-78"/>
              </a:rPr>
              <a:t>استراحت</a:t>
            </a:r>
            <a:r>
              <a:rPr lang="fa-IR" sz="7200" b="1" dirty="0" smtClean="0">
                <a:solidFill>
                  <a:srgbClr val="FF0000"/>
                </a:solidFill>
                <a:cs typeface="B Koodak Outline" pitchFamily="2" charset="-78"/>
              </a:rPr>
              <a:t> است.</a:t>
            </a:r>
            <a:endParaRPr lang="en-US" sz="5400" b="1" dirty="0">
              <a:solidFill>
                <a:srgbClr val="FF0000"/>
              </a:solidFill>
              <a:cs typeface="B Koodak Outline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کس 4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219200"/>
            <a:ext cx="6603142" cy="80772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953000" y="0"/>
            <a:ext cx="4114800" cy="6858000"/>
          </a:xfrm>
        </p:spPr>
        <p:txBody>
          <a:bodyPr>
            <a:normAutofit/>
          </a:bodyPr>
          <a:lstStyle/>
          <a:p>
            <a:r>
              <a:rPr lang="fa-IR" dirty="0" smtClean="0">
                <a:cs typeface="B Mitra" pitchFamily="2" charset="-78"/>
              </a:rPr>
              <a:t>همین که ام سلمه رفت ، حسین به سمت در اتاق رفت و کفش هایش را پوشید و به سمت حیاط دوید.</a:t>
            </a:r>
            <a:br>
              <a:rPr lang="fa-IR" dirty="0" smtClean="0">
                <a:cs typeface="B Mitra" pitchFamily="2" charset="-78"/>
              </a:rPr>
            </a:br>
            <a:endParaRPr lang="en-US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6858000"/>
          </a:xfrm>
        </p:spPr>
        <p:txBody>
          <a:bodyPr>
            <a:normAutofit/>
          </a:bodyPr>
          <a:lstStyle/>
          <a:p>
            <a:r>
              <a:rPr lang="fa-IR" dirty="0" smtClean="0">
                <a:cs typeface="B Mitra" pitchFamily="2" charset="-78"/>
              </a:rPr>
              <a:t>اتاق پدر بزرگ در طبقه بالا بود. از پله ها بالا رفت و از کنار پنجره به داخل اتاق نگاه کرد.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6" name="عکس 5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648200" cy="6858000"/>
          </a:xfrm>
          <a:prstGeom prst="rect">
            <a:avLst/>
          </a:prstGeom>
        </p:spPr>
      </p:pic>
      <p:pic>
        <p:nvPicPr>
          <p:cNvPr id="7" name="عکس 6" descr="5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4648200" y="0"/>
            <a:ext cx="44958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پدر بزرگ دراز کشیده بود. پارچه ای سفید رویش انداخته بود.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pic>
        <p:nvPicPr>
          <p:cNvPr id="3" name="عکس 6" descr="5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" y="1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pPr algn="just" rtl="1"/>
            <a:r>
              <a:rPr lang="fa-IR" dirty="0" smtClean="0">
                <a:cs typeface="B Mitra" pitchFamily="2" charset="-78"/>
              </a:rPr>
              <a:t>به آرامی صدا زد پدر بزرگ؟! اما پیامبر</a:t>
            </a:r>
            <a:r>
              <a:rPr lang="fa-IR" dirty="0" smtClean="0">
                <a:cs typeface="B Mitra" pitchFamily="2" charset="-78"/>
                <a:sym typeface="Wingdings"/>
              </a:rPr>
              <a:t></a:t>
            </a:r>
            <a:r>
              <a:rPr lang="en-US" dirty="0" smtClean="0">
                <a:cs typeface="B Mitra" pitchFamily="2" charset="-78"/>
              </a:rPr>
              <a:t> </a:t>
            </a:r>
            <a:r>
              <a:rPr lang="fa-IR" dirty="0" smtClean="0">
                <a:cs typeface="B Mitra" pitchFamily="2" charset="-78"/>
              </a:rPr>
              <a:t> بیدار نشد. دوست داشت پدر بزرگ با او بازی کند. کفش هایش را در آورد و آهسته جلو رفت. نزدیک پیامبر کاسه آبی بود. پایش به آن خورد. کاسه صدا کرد. ترسید. خواست برگردد که پدر بزرگ بیدار شد و چشمانش را باز کرد. با دیدن نوه کوچکش لبخندی زد و او را را در آغوش گرفت و قلقلکش داد و حسین می خندید.</a:t>
            </a:r>
            <a:endParaRPr lang="en-US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457200" y="2971800"/>
            <a:ext cx="8229600" cy="342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 smtClean="0">
              <a:latin typeface="+mj-lt"/>
              <a:ea typeface="+mj-ea"/>
              <a:cs typeface="B Mitra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ام سلمه که سرو صدا را شنید با ظرف میوه از پله ها بالا آمد و دید که پیامبر مشغول بازی با حسین است و در دل خود گفت اگر پسری می داشتم باز هم حسین را بیشتر از او دوست داشتم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pic>
        <p:nvPicPr>
          <p:cNvPr id="3" name="عکس 4" descr="large-dish-filled-with-mi_4c92150ac9ecc-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28600"/>
            <a:ext cx="5047488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کس 4" descr="large-dish-filled-with-mi_4c92150ac9ecc-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ب 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333 0.0888 L 0.25833 -0.0555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کس 3" descr="13083-47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چقدر خوبه رو به سمت قبله بایستیم و سلامی به این امام بزرگوار از همین جا بدیم</a:t>
            </a:r>
            <a:endParaRPr lang="en-US" dirty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905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ar-SA" sz="4000" b="1" spc="5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السَّلَامُ عَلَى الْحُسَيْنِ وَ عَلَى عَلِيِّ بْنِ الْحُسَيْنِ</a:t>
            </a:r>
            <a:endParaRPr lang="fa-IR" sz="4000" b="1" spc="50" dirty="0" smtClean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ctr">
              <a:buNone/>
            </a:pPr>
            <a:r>
              <a:rPr lang="ar-SA" sz="4000" b="1" spc="5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وَ عَلَى أَ</a:t>
            </a:r>
            <a:r>
              <a:rPr lang="fa-IR" sz="40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ولادِ</a:t>
            </a:r>
            <a:r>
              <a:rPr lang="ar-SA" sz="4000" b="1" spc="5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الْحُسَيْنِ وَ عَلَى أَصْحَابِ الْحُسَيْنِ</a:t>
            </a:r>
            <a:r>
              <a:rPr lang="ar-SA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  <a:endParaRPr lang="en-US" sz="3600" b="1" spc="50" dirty="0" smtClean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2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6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کس 4" descr="Afterglow, Hawaii_M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عکس 5" descr="All a Flutter, Precis Orythya Butterfly_M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عکس 6" descr="Lightning Bolts over Chesapeake Bay, Maryland_M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عکس 7" descr="Nurture Nature_MR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عکس 8" descr="Look Into My Eye, Water Lily_MR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عکس 9" descr="beach_y6e3xh3b.jpg"/>
          <p:cNvPicPr>
            <a:picLocks noChangeAspect="1"/>
          </p:cNvPicPr>
          <p:nvPr/>
        </p:nvPicPr>
        <p:blipFill>
          <a:blip r:embed="rId7" cstate="print"/>
          <a:srcRect b="18000"/>
          <a:stretch>
            <a:fillRect/>
          </a:stretch>
        </p:blipFill>
        <p:spPr>
          <a:xfrm>
            <a:off x="0" y="0"/>
            <a:ext cx="9144000" cy="6873240"/>
          </a:xfrm>
          <a:prstGeom prst="rect">
            <a:avLst/>
          </a:prstGeom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50825" y="115888"/>
            <a:ext cx="8640763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InflateBottom">
              <a:avLst/>
            </a:prstTxWarp>
            <a:spAutoFit/>
          </a:bodyPr>
          <a:lstStyle/>
          <a:p>
            <a:pPr algn="ctr" rtl="1"/>
            <a:r>
              <a:rPr lang="ar-S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به نام خداوند رنگین کمان</a:t>
            </a:r>
            <a:endParaRPr lang="fa-I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B Titr" pitchFamily="2" charset="-78"/>
            </a:endParaRPr>
          </a:p>
          <a:p>
            <a:pPr algn="ctr" rtl="1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 </a:t>
            </a:r>
            <a:r>
              <a:rPr lang="ar-S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خداوند بخشنده ی مهربان</a:t>
            </a:r>
            <a:endParaRPr lang="fa-I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B Titr" pitchFamily="2" charset="-78"/>
            </a:endParaRPr>
          </a:p>
          <a:p>
            <a:pPr algn="r" rtl="1"/>
            <a:r>
              <a:rPr lang="ar-SA" sz="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/>
            </a:r>
            <a:br>
              <a:rPr lang="ar-SA" sz="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</a:b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 </a:t>
            </a:r>
            <a:r>
              <a:rPr lang="ar-S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خداوند زیبایی و عطر و </a:t>
            </a:r>
            <a:r>
              <a:rPr lang="ar-SA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رنگ</a:t>
            </a: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B Titr" pitchFamily="2" charset="-78"/>
            </a:endParaRPr>
          </a:p>
          <a:p>
            <a:pPr algn="r" rtl="1"/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    </a:t>
            </a:r>
            <a:r>
              <a:rPr lang="ar-S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خداوند </a:t>
            </a:r>
            <a:r>
              <a:rPr lang="ar-S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پروانه های </a:t>
            </a:r>
            <a:r>
              <a:rPr lang="ar-S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قشنگ</a:t>
            </a:r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                          </a:t>
            </a:r>
          </a:p>
          <a:p>
            <a:pPr algn="l" rtl="1"/>
            <a:r>
              <a:rPr lang="ar-S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خداوند باران و نقل و </a:t>
            </a:r>
            <a:r>
              <a:rPr lang="ar-S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تگرگ</a:t>
            </a:r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                     </a:t>
            </a:r>
          </a:p>
          <a:p>
            <a:pPr algn="l" rtl="1"/>
            <a:r>
              <a:rPr lang="ar-S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نفس های باد و تپش های </a:t>
            </a:r>
            <a:r>
              <a:rPr lang="ar-SA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ب</a:t>
            </a:r>
            <a:r>
              <a:rPr lang="fa-IR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رگ</a:t>
            </a:r>
            <a:r>
              <a:rPr lang="ar-S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/>
            </a:r>
            <a:br>
              <a:rPr lang="ar-S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</a:br>
            <a:endParaRPr lang="fa-IR" sz="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B Titr" pitchFamily="2" charset="-78"/>
            </a:endParaRPr>
          </a:p>
          <a:p>
            <a:pPr algn="r" rtl="1"/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 </a:t>
            </a:r>
            <a:r>
              <a:rPr lang="ar-S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خدایی که سرشار از آرامش است</a:t>
            </a:r>
          </a:p>
          <a:p>
            <a:pPr algn="r" rtl="1"/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 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  </a:t>
            </a:r>
            <a:r>
              <a:rPr lang="ar-S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طرفدار </a:t>
            </a:r>
            <a:r>
              <a:rPr lang="ar-S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سرسبزی و دانش است</a:t>
            </a:r>
            <a:endParaRPr lang="fa-I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B Titr" pitchFamily="2" charset="-78"/>
            </a:endParaRPr>
          </a:p>
          <a:p>
            <a:pPr algn="l" rtl="1"/>
            <a:r>
              <a:rPr lang="ar-SA" sz="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/>
            </a:r>
            <a:br>
              <a:rPr lang="ar-SA" sz="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</a:br>
            <a:r>
              <a:rPr lang="fa-IR" sz="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 </a:t>
            </a:r>
            <a:r>
              <a:rPr lang="ar-S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خدایی </a:t>
            </a:r>
            <a:r>
              <a:rPr lang="ar-S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که از بوی </a:t>
            </a:r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ranNastaliq" pitchFamily="18" charset="0"/>
                <a:cs typeface="IranNastaliq" pitchFamily="18" charset="0"/>
              </a:rPr>
              <a:t>گل</a:t>
            </a:r>
            <a:r>
              <a:rPr lang="ar-S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 </a:t>
            </a:r>
            <a:r>
              <a:rPr lang="ar-S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بهتر است</a:t>
            </a:r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           </a:t>
            </a:r>
            <a:endParaRPr lang="fa-IR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B Titr" pitchFamily="2" charset="-78"/>
            </a:endParaRPr>
          </a:p>
          <a:p>
            <a:pPr algn="l" rtl="1"/>
            <a:r>
              <a:rPr lang="ar-S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از بوی باران صمیمی تر است</a:t>
            </a:r>
            <a:br>
              <a:rPr lang="ar-S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</a:br>
            <a:endParaRPr lang="fa-IR" sz="9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B Titr" pitchFamily="2" charset="-78"/>
            </a:endParaRPr>
          </a:p>
          <a:p>
            <a:pPr algn="r" rtl="1"/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 </a:t>
            </a:r>
            <a:r>
              <a:rPr lang="ar-S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خدای صمیمی ، خدای سلام</a:t>
            </a:r>
          </a:p>
          <a:p>
            <a:pPr algn="r" rtl="1"/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   </a:t>
            </a:r>
            <a:r>
              <a:rPr lang="ar-S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خدای </a:t>
            </a:r>
            <a:r>
              <a:rPr lang="ar-S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غزل ، قصه ی ناتمام</a:t>
            </a:r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                 </a:t>
            </a:r>
          </a:p>
          <a:p>
            <a:pPr algn="l" rtl="1"/>
            <a:r>
              <a:rPr lang="ar-S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خدایا به ما مهربانی بده</a:t>
            </a:r>
          </a:p>
          <a:p>
            <a:pPr algn="l" rtl="1"/>
            <a:r>
              <a:rPr lang="ar-S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B Titr" pitchFamily="2" charset="-78"/>
              </a:rPr>
              <a:t>دلی ساده و آسمانی بده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6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6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2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2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6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6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6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8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6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کس 5" descr="Flower_4_M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 rot="20860867">
            <a:off x="-34030" y="3205659"/>
            <a:ext cx="9310752" cy="685800"/>
          </a:xfrm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fa-IR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اولين </a:t>
            </a:r>
            <a:r>
              <a:rPr lang="fa-IR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وظيفه</a:t>
            </a:r>
            <a:r>
              <a:rPr lang="fa-IR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ما در دیدن یک ديگر چيست ؟   </a:t>
            </a:r>
            <a:endParaRPr lang="en-US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  <a:p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143000" y="-685800"/>
            <a:ext cx="52578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39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سلام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642009"/>
            <a:ext cx="321434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38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Mj_Abasan" pitchFamily="2" charset="-78"/>
              </a:rPr>
              <a:t>سوال</a:t>
            </a:r>
            <a:endParaRPr lang="en-US" sz="13800" b="1" kern="1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Mj_Abasa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0089" y="4287322"/>
            <a:ext cx="94448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6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Mj_Abasan" pitchFamily="2" charset="-78"/>
              </a:rPr>
              <a:t>؟</a:t>
            </a:r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rtl="1"/>
            <a:r>
              <a:rPr lang="fa-IR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j_Abasan" pitchFamily="2" charset="-78"/>
              </a:rPr>
              <a:t>مسابقه</a:t>
            </a:r>
            <a:endParaRPr lang="en-US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j_Abasan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4191000" y="2057400"/>
            <a:ext cx="914400" cy="914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cs typeface="B Mitra" pitchFamily="2" charset="-78"/>
              </a:rPr>
              <a:t>5</a:t>
            </a:r>
            <a:endParaRPr lang="en-US" sz="4400" dirty="0">
              <a:cs typeface="B Mitra" pitchFamily="2" charset="-78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3810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7400" b="1" dirty="0" smtClean="0">
                <a:solidFill>
                  <a:srgbClr val="FF0000"/>
                </a:solidFill>
                <a:latin typeface="+mj-lt"/>
                <a:ea typeface="+mj-ea"/>
                <a:cs typeface="Mj_Abasan" pitchFamily="2" charset="-78"/>
              </a:rPr>
              <a:t>عددهای</a:t>
            </a:r>
            <a:r>
              <a:rPr kumimoji="0" lang="fa-IR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</a:t>
            </a: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</a:t>
            </a:r>
            <a:r>
              <a:rPr kumimoji="0" lang="fa-IR" sz="7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Mj_Abasan" pitchFamily="2" charset="-78"/>
              </a:rPr>
              <a:t>کربلایی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Mj_Abasan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91000" y="3276600"/>
            <a:ext cx="914400" cy="914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3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91000" y="4495800"/>
            <a:ext cx="914400" cy="914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cs typeface="B Mitra" pitchFamily="2" charset="-78"/>
              </a:rPr>
              <a:t>72</a:t>
            </a:r>
            <a:endParaRPr lang="en-US" sz="4400" dirty="0">
              <a:cs typeface="B Mitra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4191000" y="5486400"/>
            <a:ext cx="1066800" cy="1143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10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286000" y="2133600"/>
            <a:ext cx="1816608" cy="762000"/>
          </a:xfrm>
          <a:prstGeom prst="rightArrow">
            <a:avLst>
              <a:gd name="adj1" fmla="val 100000"/>
              <a:gd name="adj2" fmla="val 5153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latin typeface="IranNastaliq" pitchFamily="18" charset="0"/>
                <a:cs typeface="IranNastaliq" pitchFamily="18" charset="0"/>
              </a:rPr>
              <a:t>معصوم</a:t>
            </a:r>
            <a:endParaRPr lang="en-US" sz="60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5181600" y="3352800"/>
            <a:ext cx="1828800" cy="762000"/>
          </a:xfrm>
          <a:prstGeom prst="rightArrow">
            <a:avLst>
              <a:gd name="adj1" fmla="val 100000"/>
              <a:gd name="adj2" fmla="val 5153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 smtClean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امام</a:t>
            </a:r>
            <a:endParaRPr lang="en-US" sz="6000" b="1" dirty="0">
              <a:solidFill>
                <a:srgbClr val="FF0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286000" y="4572000"/>
            <a:ext cx="1816608" cy="762000"/>
          </a:xfrm>
          <a:prstGeom prst="rightArrow">
            <a:avLst>
              <a:gd name="adj1" fmla="val 100000"/>
              <a:gd name="adj2" fmla="val 5153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latin typeface="IranNastaliq" pitchFamily="18" charset="0"/>
                <a:cs typeface="IranNastaliq" pitchFamily="18" charset="0"/>
              </a:rPr>
              <a:t>یار</a:t>
            </a:r>
            <a:endParaRPr lang="en-US" sz="60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 flipH="1">
            <a:off x="5334000" y="5715000"/>
            <a:ext cx="1828800" cy="762000"/>
          </a:xfrm>
          <a:prstGeom prst="rightArrow">
            <a:avLst>
              <a:gd name="adj1" fmla="val 100000"/>
              <a:gd name="adj2" fmla="val 5153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 smtClean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شهادت</a:t>
            </a:r>
            <a:endParaRPr lang="en-US" sz="6000" b="1" dirty="0">
              <a:solidFill>
                <a:srgbClr val="FF0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 rot="16200000">
            <a:off x="5295900" y="3695700"/>
            <a:ext cx="563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dirty="0" smtClean="0">
                <a:latin typeface="+mj-lt"/>
                <a:ea typeface="+mj-ea"/>
                <a:cs typeface="B Jadid" pitchFamily="2" charset="-78"/>
              </a:rPr>
              <a:t>امام </a:t>
            </a:r>
            <a:r>
              <a:rPr lang="fa-IR" sz="4400" dirty="0" smtClean="0">
                <a:solidFill>
                  <a:srgbClr val="FF0000"/>
                </a:solidFill>
                <a:latin typeface="+mj-lt"/>
                <a:ea typeface="+mj-ea"/>
                <a:cs typeface="B Jadid" pitchFamily="2" charset="-78"/>
              </a:rPr>
              <a:t>حسین</a:t>
            </a:r>
            <a:r>
              <a:rPr lang="fa-IR" sz="4400" dirty="0" smtClean="0">
                <a:latin typeface="+mj-lt"/>
                <a:ea typeface="+mj-ea"/>
                <a:cs typeface="B Jadid" pitchFamily="2" charset="-78"/>
              </a:rPr>
              <a:t> علیه </a:t>
            </a:r>
            <a:r>
              <a:rPr lang="fa-IR" sz="4400" dirty="0" err="1" smtClean="0">
                <a:latin typeface="+mj-lt"/>
                <a:ea typeface="+mj-ea"/>
                <a:cs typeface="B Jadid" pitchFamily="2" charset="-78"/>
              </a:rPr>
              <a:t>السلام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Jadid" pitchFamily="2" charset="-78"/>
            </a:endParaRPr>
          </a:p>
        </p:txBody>
      </p:sp>
      <p:sp>
        <p:nvSpPr>
          <p:cNvPr id="14" name="عنوان 1"/>
          <p:cNvSpPr txBox="1">
            <a:spLocks/>
          </p:cNvSpPr>
          <p:nvPr/>
        </p:nvSpPr>
        <p:spPr>
          <a:xfrm rot="5400000">
            <a:off x="-2247900" y="3467100"/>
            <a:ext cx="563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dirty="0" smtClean="0">
                <a:latin typeface="+mj-lt"/>
                <a:ea typeface="+mj-ea"/>
                <a:cs typeface="B Jadid" pitchFamily="2" charset="-78"/>
              </a:rPr>
              <a:t>امام </a:t>
            </a:r>
            <a:r>
              <a:rPr lang="fa-IR" sz="4400" dirty="0" smtClean="0">
                <a:solidFill>
                  <a:srgbClr val="FF0000"/>
                </a:solidFill>
                <a:latin typeface="+mj-lt"/>
                <a:ea typeface="+mj-ea"/>
                <a:cs typeface="B Jadid" pitchFamily="2" charset="-78"/>
              </a:rPr>
              <a:t>حسین</a:t>
            </a:r>
            <a:r>
              <a:rPr lang="fa-IR" sz="4400" dirty="0" smtClean="0">
                <a:latin typeface="+mj-lt"/>
                <a:ea typeface="+mj-ea"/>
                <a:cs typeface="B Jadid" pitchFamily="2" charset="-78"/>
              </a:rPr>
              <a:t> علیه </a:t>
            </a:r>
            <a:r>
              <a:rPr lang="fa-IR" sz="4400" dirty="0" err="1" smtClean="0">
                <a:latin typeface="+mj-lt"/>
                <a:ea typeface="+mj-ea"/>
                <a:cs typeface="B Jadid" pitchFamily="2" charset="-78"/>
              </a:rPr>
              <a:t>السلام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Jadid" pitchFamily="2" charset="-78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allAtOnce" animBg="1"/>
      <p:bldP spid="5" grpId="0" build="allAtOnce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3" grpId="2" build="allAtOnce"/>
      <p:bldP spid="14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fa-IR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امام </a:t>
            </a:r>
            <a:r>
              <a:rPr lang="fa-IR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حسین</a:t>
            </a:r>
            <a:r>
              <a:rPr lang="fa-I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(ع) 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dalus" pitchFamily="18" charset="-78"/>
              <a:ea typeface="+mn-ea"/>
              <a:cs typeface="Andalus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2800" y="1371600"/>
            <a:ext cx="9906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ش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2800" y="2438400"/>
            <a:ext cx="990600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ن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62800" y="3429000"/>
            <a:ext cx="9906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ا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62800" y="4495800"/>
            <a:ext cx="10668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خ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2800" y="5562600"/>
            <a:ext cx="1066800" cy="838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ت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1447800" y="1371600"/>
            <a:ext cx="5562600" cy="914400"/>
          </a:xfrm>
          <a:prstGeom prst="snip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400" dirty="0" smtClean="0">
                <a:solidFill>
                  <a:srgbClr val="FF0000"/>
                </a:solidFill>
                <a:cs typeface="B Mitra" pitchFamily="2" charset="-78"/>
              </a:rPr>
              <a:t>ش</a:t>
            </a:r>
            <a:r>
              <a:rPr lang="fa-IR" sz="4400" dirty="0" smtClean="0">
                <a:cs typeface="B Mitra" pitchFamily="2" charset="-78"/>
              </a:rPr>
              <a:t>رکت در</a:t>
            </a:r>
            <a:r>
              <a:rPr lang="fa-IR" sz="4800" dirty="0" smtClean="0">
                <a:cs typeface="B Mitra" pitchFamily="2" charset="-78"/>
              </a:rPr>
              <a:t> </a:t>
            </a:r>
            <a:r>
              <a:rPr lang="fa-I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ea typeface="+mj-ea"/>
                <a:cs typeface="B Homa" pitchFamily="2" charset="-78"/>
              </a:rPr>
              <a:t>نماز</a:t>
            </a:r>
            <a:r>
              <a:rPr lang="fa-IR" sz="4400" dirty="0" smtClean="0">
                <a:cs typeface="B Mitra" pitchFamily="2" charset="-78"/>
              </a:rPr>
              <a:t> جماعت</a:t>
            </a:r>
            <a:endParaRPr lang="en-US" sz="4400" dirty="0" smtClean="0">
              <a:cs typeface="B Mitra" pitchFamily="2" charset="-78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1447800" y="2362200"/>
            <a:ext cx="5562600" cy="914400"/>
          </a:xfrm>
          <a:prstGeom prst="snip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cs typeface="B Mitra" pitchFamily="2" charset="-78"/>
              </a:rPr>
              <a:t>ن</a:t>
            </a:r>
            <a:r>
              <a:rPr lang="fa-IR" sz="4000" dirty="0" smtClean="0">
                <a:cs typeface="B Mitra" pitchFamily="2" charset="-78"/>
              </a:rPr>
              <a:t>یّت خالص داشتن</a:t>
            </a:r>
            <a:endParaRPr lang="en-US" sz="4000" dirty="0">
              <a:cs typeface="B Mitra" pitchFamily="2" charset="-78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1447800" y="3352800"/>
            <a:ext cx="5562600" cy="990600"/>
          </a:xfrm>
          <a:prstGeom prst="snip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FF0000"/>
                </a:solidFill>
                <a:cs typeface="B Mitra" pitchFamily="2" charset="-78"/>
              </a:rPr>
              <a:t>ا</a:t>
            </a:r>
            <a:r>
              <a:rPr lang="fa-IR" sz="4400" dirty="0" smtClean="0">
                <a:cs typeface="B Mitra" pitchFamily="2" charset="-78"/>
              </a:rPr>
              <a:t>طاعت از امام</a:t>
            </a:r>
            <a:endParaRPr lang="en-US" sz="4400" dirty="0">
              <a:cs typeface="B Mitra" pitchFamily="2" charset="-78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447800" y="4419600"/>
            <a:ext cx="5562600" cy="990600"/>
          </a:xfrm>
          <a:prstGeom prst="snip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cs typeface="B Mitra" pitchFamily="2" charset="-78"/>
              </a:rPr>
              <a:t>خ</a:t>
            </a:r>
            <a:r>
              <a:rPr lang="fa-IR" sz="4000" dirty="0" smtClean="0">
                <a:cs typeface="B Mitra" pitchFamily="2" charset="-78"/>
              </a:rPr>
              <a:t>ود </a:t>
            </a:r>
            <a:r>
              <a:rPr lang="fa-IR" sz="4000" dirty="0" err="1" smtClean="0">
                <a:cs typeface="B Mitra" pitchFamily="2" charset="-78"/>
              </a:rPr>
              <a:t>شناسی</a:t>
            </a:r>
            <a:r>
              <a:rPr lang="fa-IR" sz="4000" dirty="0" smtClean="0">
                <a:cs typeface="B Mitra" pitchFamily="2" charset="-78"/>
              </a:rPr>
              <a:t> و خدا </a:t>
            </a:r>
            <a:r>
              <a:rPr lang="fa-IR" sz="4000" dirty="0" err="1" smtClean="0">
                <a:cs typeface="B Mitra" pitchFamily="2" charset="-78"/>
              </a:rPr>
              <a:t>شناسی</a:t>
            </a:r>
            <a:endParaRPr lang="en-US" sz="4000" dirty="0">
              <a:cs typeface="B Mitra" pitchFamily="2" charset="-78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1447800" y="5486400"/>
            <a:ext cx="5562600" cy="914400"/>
          </a:xfrm>
          <a:prstGeom prst="snip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cs typeface="B Mitra" pitchFamily="2" charset="-78"/>
              </a:rPr>
              <a:t>ت</a:t>
            </a:r>
            <a:r>
              <a:rPr lang="fa-IR" sz="4000" dirty="0" smtClean="0">
                <a:cs typeface="B Mitra" pitchFamily="2" charset="-78"/>
              </a:rPr>
              <a:t>سلیم خداوند بودن</a:t>
            </a:r>
            <a:endParaRPr lang="en-US" sz="4000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0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4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uiExpand="1" build="allAtOnce" animBg="1"/>
      <p:bldP spid="10" grpId="0" build="allAtOnce" animBg="1"/>
      <p:bldP spid="11" grpId="0" build="allAtOnce" animBg="1"/>
      <p:bldP spid="12" grpId="0" build="allAtOnce" animBg="1"/>
      <p:bldP spid="13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B050"/>
                </a:solidFill>
                <a:cs typeface="B Jadid" pitchFamily="2" charset="-78"/>
              </a:rPr>
              <a:t>داستان</a:t>
            </a:r>
            <a:endParaRPr lang="en-US" dirty="0">
              <a:solidFill>
                <a:srgbClr val="00B050"/>
              </a:solidFill>
              <a:cs typeface="B Jadid" pitchFamily="2" charset="-78"/>
            </a:endParaRPr>
          </a:p>
        </p:txBody>
      </p:sp>
      <p:pic>
        <p:nvPicPr>
          <p:cNvPr id="4" name="نگهدارنده مکان محتوا 3" descr="Isra-Miraj-2012-Colouring-Pages_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832" y="2286000"/>
            <a:ext cx="4357768" cy="4525963"/>
          </a:xfr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4114800" y="1828800"/>
            <a:ext cx="5029200" cy="502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اُمّ</a:t>
            </a:r>
            <a:r>
              <a:rPr kumimoji="0" lang="fa-I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سَلَمِه در سایه نشسته بود و استراحت می کرد.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تازه حیاط را آب پاشی کرده بود تا خنک شود.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495800" y="76200"/>
            <a:ext cx="4419600" cy="6858000"/>
          </a:xfrm>
        </p:spPr>
        <p:txBody>
          <a:bodyPr>
            <a:normAutofit/>
          </a:bodyPr>
          <a:lstStyle/>
          <a:p>
            <a:pPr rtl="1"/>
            <a:r>
              <a:rPr lang="fa-IR" dirty="0" smtClean="0">
                <a:cs typeface="B Mitra" pitchFamily="2" charset="-78"/>
              </a:rPr>
              <a:t>که صدای در بلند شد.</a:t>
            </a:r>
            <a:br>
              <a:rPr lang="fa-IR" dirty="0" smtClean="0">
                <a:cs typeface="B Mitra" pitchFamily="2" charset="-78"/>
              </a:rPr>
            </a:br>
            <a:r>
              <a:rPr lang="fa-IR" dirty="0" smtClean="0">
                <a:cs typeface="B Mitra" pitchFamily="2" charset="-78"/>
              </a:rPr>
              <a:t>تق </a:t>
            </a:r>
            <a:r>
              <a:rPr lang="fa-IR" dirty="0" err="1" smtClean="0">
                <a:cs typeface="B Mitra" pitchFamily="2" charset="-78"/>
              </a:rPr>
              <a:t>تق</a:t>
            </a:r>
            <a:r>
              <a:rPr lang="fa-IR" dirty="0" smtClean="0">
                <a:cs typeface="B Mitra" pitchFamily="2" charset="-78"/>
              </a:rPr>
              <a:t> </a:t>
            </a:r>
            <a:r>
              <a:rPr lang="fa-IR" dirty="0" err="1" smtClean="0">
                <a:cs typeface="B Mitra" pitchFamily="2" charset="-78"/>
              </a:rPr>
              <a:t>تق</a:t>
            </a:r>
            <a:r>
              <a:rPr lang="fa-IR" dirty="0" smtClean="0">
                <a:cs typeface="B Mitra" pitchFamily="2" charset="-78"/>
              </a:rPr>
              <a:t>!!!</a:t>
            </a:r>
            <a:br>
              <a:rPr lang="fa-IR" dirty="0" smtClean="0">
                <a:cs typeface="B Mitra" pitchFamily="2" charset="-78"/>
              </a:rPr>
            </a:br>
            <a:r>
              <a:rPr lang="fa-IR" dirty="0" smtClean="0">
                <a:cs typeface="B Mitra" pitchFamily="2" charset="-78"/>
              </a:rPr>
              <a:t>که هستی؟</a:t>
            </a:r>
            <a:br>
              <a:rPr lang="fa-IR" dirty="0" smtClean="0">
                <a:cs typeface="B Mitra" pitchFamily="2" charset="-78"/>
              </a:rPr>
            </a:br>
            <a:r>
              <a:rPr lang="fa-IR" dirty="0" smtClean="0">
                <a:cs typeface="B Mitra" pitchFamily="2" charset="-78"/>
              </a:rPr>
              <a:t>در را فشار می داد و با این کار اجازه می خواست داخل شود. معلوم بود بچه ای است. با شیرین زبانی گفت: </a:t>
            </a:r>
            <a:r>
              <a:rPr lang="fa-IR" sz="7200" b="1" dirty="0" smtClean="0">
                <a:solidFill>
                  <a:srgbClr val="FF0000"/>
                </a:solidFill>
                <a:cs typeface="B Koodak Outline" pitchFamily="2" charset="-78"/>
              </a:rPr>
              <a:t>پدر بزرگ</a:t>
            </a:r>
            <a:endParaRPr lang="en-US" b="1" dirty="0">
              <a:solidFill>
                <a:srgbClr val="FF0000"/>
              </a:solidFill>
              <a:cs typeface="B Koodak Outline" pitchFamily="2" charset="-78"/>
            </a:endParaRPr>
          </a:p>
        </p:txBody>
      </p:sp>
      <p:pic>
        <p:nvPicPr>
          <p:cNvPr id="4" name="عکس 3" descr="e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25" y="762000"/>
            <a:ext cx="3952875" cy="5829300"/>
          </a:xfrm>
          <a:prstGeom prst="rect">
            <a:avLst/>
          </a:prstGeom>
        </p:spPr>
      </p:pic>
      <p:pic>
        <p:nvPicPr>
          <p:cNvPr id="6" name="عکس 5" descr="e (4)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762000"/>
            <a:ext cx="40386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4419600" y="0"/>
            <a:ext cx="47244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justLow" rtl="1">
              <a:spcBef>
                <a:spcPct val="0"/>
              </a:spcBef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صدا را شناخت. تعجّب کرد. نوه پیامبر </a:t>
            </a: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  <a:sym typeface="Wingdings"/>
              </a:rPr>
              <a:t> </a:t>
            </a: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را دید که دستش را از لای در ، تو آورده و می خواهد وارد شود. </a:t>
            </a:r>
            <a:r>
              <a:rPr lang="fa-IR" sz="4400" dirty="0" smtClean="0">
                <a:latin typeface="+mj-lt"/>
                <a:ea typeface="+mj-ea"/>
                <a:cs typeface="B Mitra" pitchFamily="2" charset="-78"/>
              </a:rPr>
              <a:t>لبخندی زد. در را باز کرد و گفت:</a:t>
            </a:r>
          </a:p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6200" b="1" dirty="0" smtClean="0">
                <a:solidFill>
                  <a:srgbClr val="FF0000"/>
                </a:solidFill>
                <a:latin typeface="+mj-lt"/>
                <a:ea typeface="+mj-ea"/>
                <a:cs typeface="B Koodak Outline" pitchFamily="2" charset="-78"/>
              </a:rPr>
              <a:t>صبر کن </a:t>
            </a:r>
            <a:r>
              <a:rPr lang="fa-IR" sz="6800" b="1" dirty="0" smtClean="0">
                <a:solidFill>
                  <a:srgbClr val="FF0000"/>
                </a:solidFill>
                <a:latin typeface="+mj-lt"/>
                <a:ea typeface="+mj-ea"/>
                <a:cs typeface="B Koodak Outline" pitchFamily="2" charset="-78"/>
              </a:rPr>
              <a:t>عزیزم! </a:t>
            </a:r>
            <a:endParaRPr lang="en-US" sz="4400" dirty="0">
              <a:latin typeface="+mj-lt"/>
              <a:ea typeface="+mj-ea"/>
              <a:cs typeface="B Mitra" pitchFamily="2" charset="-78"/>
            </a:endParaRPr>
          </a:p>
        </p:txBody>
      </p:sp>
      <p:pic>
        <p:nvPicPr>
          <p:cNvPr id="3" name="عکس 5" descr="e (4)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43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theme1.xml><?xml version="1.0" encoding="utf-8"?>
<a:theme xmlns:a="http://schemas.openxmlformats.org/drawingml/2006/main" name="طرح زمینه Office">
  <a:themeElements>
    <a:clrScheme name="دفتر کار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دفتر کار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دفتر کا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طرح زمینه Office">
  <a:themeElements>
    <a:clrScheme name="دفتر کار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دفتر کار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دفتر کا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411</Words>
  <Application>Microsoft Office PowerPoint</Application>
  <PresentationFormat>On-screen Show (4:3)</PresentationFormat>
  <Paragraphs>63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طرح زمینه Office</vt:lpstr>
      <vt:lpstr>Slide 1</vt:lpstr>
      <vt:lpstr>Slide 2</vt:lpstr>
      <vt:lpstr>Slide 3</vt:lpstr>
      <vt:lpstr>Slide 4</vt:lpstr>
      <vt:lpstr>مسابقه</vt:lpstr>
      <vt:lpstr>امام حسین(ع) </vt:lpstr>
      <vt:lpstr>داستان</vt:lpstr>
      <vt:lpstr>که صدای در بلند شد. تق تق تق!!! که هستی؟ در را فشار می داد و با این کار اجازه می خواست داخل شود. معلوم بود بچه ای است. با شیرین زبانی گفت: پدر بزرگ</vt:lpstr>
      <vt:lpstr>Slide 9</vt:lpstr>
      <vt:lpstr>لُپ های حسین سرخ شده بود. ام سلمه دست او را گرفت  و به داخل اتاق برد و گفت هوا گرم است ، چرا بیرون آمدی ؟!</vt:lpstr>
      <vt:lpstr>Slide 11</vt:lpstr>
      <vt:lpstr>Slide 12</vt:lpstr>
      <vt:lpstr>همین که ام سلمه رفت ، حسین به سمت در اتاق رفت و کفش هایش را پوشید و به سمت حیاط دوید. </vt:lpstr>
      <vt:lpstr>Slide 14</vt:lpstr>
      <vt:lpstr>اتاق پدر بزرگ در طبقه بالا بود. از پله ها بالا رفت و از کنار پنجره به داخل اتاق نگاه کرد.</vt:lpstr>
      <vt:lpstr>Slide 16</vt:lpstr>
      <vt:lpstr>به آرامی صدا زد پدر بزرگ؟! اما پیامبر  بیدار نشد. دوست داشت پدر بزرگ با او بازی کند. کفش هایش را در آورد و آهسته جلو رفت. نزدیک پیامبر کاسه آبی بود. پایش به آن خورد. کاسه صدا کرد. ترسید. خواست برگردد که پدر بزرگ بیدار شد و چشمانش را باز کرد. با دیدن نوه کوچکش لبخندی زد و او را را در آغوش گرفت و قلقلکش داد و حسین می خندید.</vt:lpstr>
      <vt:lpstr>Slide 18</vt:lpstr>
      <vt:lpstr>Slide 19</vt:lpstr>
      <vt:lpstr>چقدر خوبه رو به سمت قبله بایستیم و سلامی به این امام بزرگوار از همین جا بدیم</vt:lpstr>
    </vt:vector>
  </TitlesOfParts>
  <Company>Novin Pendar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اسلاید 1</dc:title>
  <dc:creator>محمد</dc:creator>
  <cp:lastModifiedBy>mr.abedi</cp:lastModifiedBy>
  <cp:revision>100</cp:revision>
  <dcterms:created xsi:type="dcterms:W3CDTF">2013-09-06T05:41:27Z</dcterms:created>
  <dcterms:modified xsi:type="dcterms:W3CDTF">2019-04-09T06:22:36Z</dcterms:modified>
</cp:coreProperties>
</file>