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72" r:id="rId4"/>
    <p:sldId id="268" r:id="rId5"/>
    <p:sldId id="269" r:id="rId6"/>
    <p:sldId id="274" r:id="rId7"/>
    <p:sldId id="270" r:id="rId8"/>
    <p:sldId id="273" r:id="rId9"/>
    <p:sldId id="271" r:id="rId10"/>
    <p:sldId id="297" r:id="rId11"/>
    <p:sldId id="258" r:id="rId12"/>
    <p:sldId id="259" r:id="rId13"/>
    <p:sldId id="267" r:id="rId14"/>
    <p:sldId id="260" r:id="rId15"/>
    <p:sldId id="261" r:id="rId16"/>
    <p:sldId id="262" r:id="rId17"/>
    <p:sldId id="298" r:id="rId18"/>
    <p:sldId id="264" r:id="rId19"/>
    <p:sldId id="266" r:id="rId20"/>
    <p:sldId id="296" r:id="rId21"/>
    <p:sldId id="265" r:id="rId22"/>
    <p:sldId id="275" r:id="rId23"/>
    <p:sldId id="276" r:id="rId24"/>
    <p:sldId id="277" r:id="rId25"/>
    <p:sldId id="279" r:id="rId26"/>
    <p:sldId id="282" r:id="rId27"/>
    <p:sldId id="283" r:id="rId28"/>
    <p:sldId id="287" r:id="rId29"/>
    <p:sldId id="284" r:id="rId30"/>
    <p:sldId id="291" r:id="rId31"/>
    <p:sldId id="285" r:id="rId32"/>
    <p:sldId id="290" r:id="rId33"/>
    <p:sldId id="299" r:id="rId34"/>
    <p:sldId id="300" r:id="rId35"/>
    <p:sldId id="301" r:id="rId36"/>
    <p:sldId id="292" r:id="rId37"/>
    <p:sldId id="294" r:id="rId38"/>
    <p:sldId id="293" r:id="rId39"/>
    <p:sldId id="295" r:id="rId40"/>
    <p:sldId id="278" r:id="rId41"/>
    <p:sldId id="280" r:id="rId42"/>
    <p:sldId id="281" r:id="rId4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66"/>
    <a:srgbClr val="FFFF00"/>
    <a:srgbClr val="009900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29728B-A019-43EC-BC04-DA6909651E55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E6A486-C405-4777-825F-10B8A0AA0D9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916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86-C405-4777-825F-10B8A0AA0D97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534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86-C405-4777-825F-10B8A0AA0D97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38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A486-C405-4777-825F-10B8A0AA0D97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285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33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10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78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73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594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482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403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597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377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567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228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6B42-B221-4A7B-B0DF-78355F9A8DF1}" type="datetimeFigureOut">
              <a:rPr lang="fa-IR" smtClean="0"/>
              <a:t>09/20/1435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DF2B1-38FD-4C28-8423-8B48547E9F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30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bmp"/><Relationship Id="rId14" Type="http://schemas.openxmlformats.org/officeDocument/2006/relationships/image" Target="../media/image20.b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608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124744"/>
            <a:ext cx="5760640" cy="39395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5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وارد</a:t>
            </a:r>
            <a:endParaRPr lang="fa-IR" sz="250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2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716" y="980728"/>
            <a:ext cx="5112568" cy="393954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2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اردو</a:t>
            </a:r>
            <a:endParaRPr lang="fa-IR" sz="2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2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404664"/>
            <a:ext cx="2483768" cy="5170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اردو اردوی </a:t>
            </a:r>
            <a:r>
              <a:rPr lang="fa-IR" sz="6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شادی</a:t>
            </a:r>
            <a:r>
              <a:rPr lang="fa-IR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اردوی </a:t>
            </a:r>
            <a:r>
              <a:rPr lang="fa-IR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تلاشه</a:t>
            </a:r>
            <a:endParaRPr lang="fa-IR" sz="6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2363"/>
            <a:ext cx="3456384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هرکسی</a:t>
            </a:r>
            <a:r>
              <a:rPr 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a-IR" sz="72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زرنگ تره </a:t>
            </a:r>
            <a:r>
              <a:rPr lang="fa-IR" sz="7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جایزه </a:t>
            </a:r>
            <a:r>
              <a:rPr lang="fa-IR" sz="7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باهاشه</a:t>
            </a:r>
            <a:endParaRPr lang="fa-IR" sz="7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0528" y="-1539552"/>
            <a:ext cx="9145016" cy="806374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51800" dirty="0" smtClean="0">
                <a:solidFill>
                  <a:srgbClr val="0070C0"/>
                </a:solidFill>
                <a:cs typeface="2  Elham" pitchFamily="2" charset="-78"/>
              </a:rPr>
              <a:t>د</a:t>
            </a:r>
            <a:r>
              <a:rPr lang="fa-IR" sz="51800" dirty="0" smtClean="0">
                <a:solidFill>
                  <a:srgbClr val="002060"/>
                </a:solidFill>
                <a:cs typeface="2  Elham" pitchFamily="2" charset="-78"/>
              </a:rPr>
              <a:t>ا</a:t>
            </a:r>
            <a:r>
              <a:rPr lang="fa-IR" sz="51800" dirty="0" smtClean="0">
                <a:solidFill>
                  <a:srgbClr val="00B0F0"/>
                </a:solidFill>
                <a:cs typeface="2  Elham" pitchFamily="2" charset="-78"/>
              </a:rPr>
              <a:t>ر</a:t>
            </a:r>
            <a:r>
              <a:rPr lang="fa-IR" sz="51800" dirty="0" smtClean="0">
                <a:solidFill>
                  <a:srgbClr val="FF0000"/>
                </a:solidFill>
                <a:cs typeface="2  Elham" pitchFamily="2" charset="-78"/>
              </a:rPr>
              <a:t>و</a:t>
            </a:r>
            <a:endParaRPr lang="fa-IR" sz="51800" dirty="0">
              <a:solidFill>
                <a:srgbClr val="FF0000"/>
              </a:solidFill>
              <a:cs typeface="2 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9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16632"/>
            <a:ext cx="7344816" cy="39395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2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Farnaz" pitchFamily="2" charset="-78"/>
              </a:rPr>
              <a:t>د ا و ر</a:t>
            </a:r>
            <a:endParaRPr lang="fa-IR" sz="2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2  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32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9584" y="0"/>
            <a:ext cx="81679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 </a:t>
            </a:r>
            <a:endParaRPr lang="fa-I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9584" y="1608099"/>
            <a:ext cx="81679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 </a:t>
            </a:r>
            <a:endParaRPr lang="fa-I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9584" y="3195480"/>
            <a:ext cx="81536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 </a:t>
            </a:r>
            <a:endParaRPr lang="fa-I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9583" y="4747419"/>
            <a:ext cx="81536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</a:t>
            </a:r>
            <a:endParaRPr lang="fa-IR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1431" y="332884"/>
            <a:ext cx="136815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ایثار</a:t>
            </a:r>
            <a:endParaRPr lang="fa-IR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474" y="366967"/>
            <a:ext cx="238295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استقامت</a:t>
            </a:r>
            <a:endParaRPr lang="fa-IR" sz="6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8234" y="386982"/>
            <a:ext cx="216024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اخلاص</a:t>
            </a:r>
            <a:endParaRPr lang="fa-I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0082" y="376294"/>
            <a:ext cx="136815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ادب</a:t>
            </a:r>
            <a:endParaRPr lang="fa-IR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1270" y="1885095"/>
            <a:ext cx="2808313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رفتارخوب</a:t>
            </a:r>
            <a:endParaRPr lang="fa-I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2859" y="1910633"/>
            <a:ext cx="1790142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رفاقت</a:t>
            </a:r>
            <a:endParaRPr lang="fa-IR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7592" y="2144224"/>
            <a:ext cx="87526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و...</a:t>
            </a:r>
            <a:endParaRPr lang="fa-I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5368" y="3472479"/>
            <a:ext cx="194421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دوستی</a:t>
            </a:r>
            <a:endParaRPr lang="fa-I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0019" y="3472479"/>
            <a:ext cx="2485350" cy="8617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درستکاری</a:t>
            </a:r>
            <a:endParaRPr lang="fa-IR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253" y="3497097"/>
            <a:ext cx="3071765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درک کردن</a:t>
            </a:r>
            <a:endParaRPr lang="fa-I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537" y="5049548"/>
            <a:ext cx="191999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60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وحدت</a:t>
            </a:r>
            <a:endParaRPr lang="fa-IR" sz="6000" b="1" cap="all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1289" y="5088350"/>
            <a:ext cx="2232248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sz="6000" b="1" dirty="0" smtClean="0">
                <a:ln/>
                <a:solidFill>
                  <a:schemeClr val="accent3"/>
                </a:solidFill>
              </a:rPr>
              <a:t>وفاداری</a:t>
            </a:r>
            <a:endParaRPr lang="fa-IR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8164" y="5049548"/>
            <a:ext cx="146308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وداع</a:t>
            </a:r>
            <a:endParaRPr lang="fa-IR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712540"/>
            <a:ext cx="80825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و...</a:t>
            </a:r>
            <a:endParaRPr lang="fa-I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6041" y="5262740"/>
            <a:ext cx="84387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و...</a:t>
            </a:r>
            <a:endParaRPr lang="fa-IR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597" y="1906319"/>
            <a:ext cx="1668673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رقابت</a:t>
            </a:r>
            <a:endParaRPr lang="fa-I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151" y="548327"/>
            <a:ext cx="74693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dirty="0" smtClean="0"/>
              <a:t>و...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5339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920" y="269032"/>
            <a:ext cx="8496944" cy="7078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عجب رسمیه رسم زمونه ،قصه برگ و باد خزونه </a:t>
            </a:r>
            <a:endParaRPr kumimoji="0" lang="fa-IR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920" y="1280958"/>
            <a:ext cx="8640960" cy="646331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کجا رفت فکه ،چی شد شلمچه،یکی قصه شو ،واسم بخونه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3" y="2369458"/>
            <a:ext cx="8640960" cy="70788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یاد </a:t>
            </a: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شهدا</a:t>
            </a:r>
            <a:r>
              <a:rPr kumimoji="0" lang="fa-I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،تو دلامونه ،تا زنده هستیم،با ما می مونه</a:t>
            </a:r>
            <a:endParaRPr kumimoji="0" lang="fa-IR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912" y="3437383"/>
            <a:ext cx="8712968" cy="646331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ولی این روزا،تواون خاکریزا،جاشون خالیه ،همین عزیزا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920" y="4445496"/>
            <a:ext cx="8640960" cy="646331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کجای دنیا اینجوری رسمه،از جوون فقط پلاک بمونه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912" y="5381600"/>
            <a:ext cx="8640960" cy="64633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یه مشت استخون با پلاکاشون، از زیر خاکا میارن بیرون</a:t>
            </a:r>
            <a:endParaRPr kumimoji="0" lang="fa-IR" sz="36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3698" y="0"/>
            <a:ext cx="543660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بازی </a:t>
            </a:r>
            <a:r>
              <a:rPr lang="fa-IR" sz="6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اعداد</a:t>
            </a:r>
            <a:r>
              <a:rPr lang="fa-IR" sz="60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a-IR" sz="6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و</a:t>
            </a:r>
            <a:r>
              <a:rPr lang="fa-IR" sz="60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a-IR" sz="60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ریاضی</a:t>
            </a:r>
            <a:endParaRPr lang="fa-IR" sz="6000" b="1" cap="all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268760"/>
            <a:ext cx="1944216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114</a:t>
            </a:r>
            <a:endParaRPr lang="fa-IR" sz="8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2012" y="2592199"/>
            <a:ext cx="197998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8000" b="1" u="sng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0858" y="3898730"/>
            <a:ext cx="1944216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313</a:t>
            </a:r>
            <a:endParaRPr lang="fa-IR" sz="8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9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492"/>
            <a:ext cx="136910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=9×1</a:t>
            </a:r>
            <a:endParaRPr lang="fa-I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25375"/>
            <a:ext cx="136910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=9×2</a:t>
            </a:r>
            <a:endParaRPr lang="fa-I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48251"/>
            <a:ext cx="136910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=9×3</a:t>
            </a:r>
            <a:endParaRPr lang="fa-I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56137"/>
            <a:ext cx="136910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=9×4</a:t>
            </a:r>
            <a:endParaRPr lang="fa-I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-9993" y="2885581"/>
            <a:ext cx="136910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=9×5</a:t>
            </a:r>
            <a:endParaRPr lang="fa-I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-21235" y="3593467"/>
            <a:ext cx="137909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=9×6</a:t>
            </a:r>
            <a:endParaRPr lang="fa-IR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301353"/>
            <a:ext cx="136910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=9×7</a:t>
            </a:r>
            <a:endParaRPr lang="fa-IR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-10618" y="5009239"/>
            <a:ext cx="13578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=9×8</a:t>
            </a:r>
            <a:endParaRPr lang="fa-IR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-21235" y="5704633"/>
            <a:ext cx="13541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66FF"/>
                </a:solidFill>
              </a:rPr>
              <a:t>=9×9</a:t>
            </a:r>
            <a:endParaRPr lang="fa-IR" sz="4000" dirty="0">
              <a:solidFill>
                <a:srgbClr val="FF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1274" y="20705"/>
            <a:ext cx="457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rgbClr val="0000FF"/>
                </a:solidFill>
              </a:rPr>
              <a:t>9</a:t>
            </a:r>
            <a:endParaRPr lang="fa-IR" sz="4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5374" y="740790"/>
            <a:ext cx="4215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1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2876" y="1435759"/>
            <a:ext cx="42409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2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2877" y="2165203"/>
            <a:ext cx="42409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3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6039" y="2873089"/>
            <a:ext cx="48093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4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989" y="3580975"/>
            <a:ext cx="40598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5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7860" y="4288861"/>
            <a:ext cx="399113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6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2877" y="5009239"/>
            <a:ext cx="42409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7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5367" y="5704633"/>
            <a:ext cx="41160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</a:rPr>
              <a:t>8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6972" y="5729617"/>
            <a:ext cx="41691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1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4488" y="5021731"/>
            <a:ext cx="4393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2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3212" y="4288861"/>
            <a:ext cx="41691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3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5579" y="3580975"/>
            <a:ext cx="43939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4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8533" y="2873089"/>
            <a:ext cx="41691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5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9958" y="2165203"/>
            <a:ext cx="4556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6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5731" y="1417577"/>
            <a:ext cx="4169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7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8533" y="723540"/>
            <a:ext cx="39349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8</a:t>
            </a:r>
            <a:endParaRPr lang="fa-IR" sz="4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7818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FFFF00"/>
                </a:solidFill>
              </a:rPr>
              <a:t>به </a:t>
            </a:r>
            <a:r>
              <a:rPr lang="fa-IR" sz="8000" dirty="0" smtClean="0">
                <a:solidFill>
                  <a:srgbClr val="FF0000"/>
                </a:solidFill>
              </a:rPr>
              <a:t>نام</a:t>
            </a:r>
            <a:r>
              <a:rPr lang="fa-IR" sz="8000" dirty="0" smtClean="0">
                <a:solidFill>
                  <a:srgbClr val="FFFF00"/>
                </a:solidFill>
              </a:rPr>
              <a:t> </a:t>
            </a:r>
            <a:r>
              <a:rPr lang="fa-IR" sz="8000" dirty="0" smtClean="0">
                <a:solidFill>
                  <a:srgbClr val="00B050"/>
                </a:solidFill>
              </a:rPr>
              <a:t>خداوند</a:t>
            </a:r>
            <a:r>
              <a:rPr lang="fa-IR" sz="8000" dirty="0" smtClean="0">
                <a:solidFill>
                  <a:srgbClr val="FFFF00"/>
                </a:solidFill>
              </a:rPr>
              <a:t> </a:t>
            </a:r>
            <a:r>
              <a:rPr lang="fa-IR" sz="8000" dirty="0" smtClean="0">
                <a:solidFill>
                  <a:srgbClr val="00B0F0"/>
                </a:solidFill>
              </a:rPr>
              <a:t>رنگین</a:t>
            </a:r>
            <a:r>
              <a:rPr lang="fa-IR" sz="8000" dirty="0" smtClean="0">
                <a:solidFill>
                  <a:srgbClr val="FFFF00"/>
                </a:solidFill>
              </a:rPr>
              <a:t> </a:t>
            </a:r>
            <a:r>
              <a:rPr lang="fa-IR" sz="8000" dirty="0" smtClean="0">
                <a:solidFill>
                  <a:srgbClr val="7030A0"/>
                </a:solidFill>
              </a:rPr>
              <a:t>کمان</a:t>
            </a:r>
            <a:endParaRPr lang="fa-IR" sz="8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7" y="5534561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002060"/>
                </a:solidFill>
              </a:rPr>
              <a:t>خداوند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FF0000"/>
                </a:solidFill>
              </a:rPr>
              <a:t>بخشنده ی </a:t>
            </a:r>
            <a:r>
              <a:rPr lang="fa-IR" sz="8000" dirty="0" smtClean="0">
                <a:solidFill>
                  <a:srgbClr val="00CC00"/>
                </a:solidFill>
              </a:rPr>
              <a:t>مهربان</a:t>
            </a:r>
            <a:endParaRPr lang="fa-IR" sz="8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" y="18428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70" y="507846"/>
            <a:ext cx="16556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=5×4</a:t>
            </a:r>
            <a:endParaRPr lang="fa-I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832" y="1215732"/>
            <a:ext cx="165211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=5×6</a:t>
            </a:r>
            <a:endParaRPr lang="fa-I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234" y="1937261"/>
            <a:ext cx="168873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=5×12</a:t>
            </a:r>
            <a:endParaRPr lang="fa-I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657289" y="531563"/>
            <a:ext cx="93610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20     </a:t>
            </a:r>
            <a:endParaRPr lang="fa-IR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38198" y="1219895"/>
            <a:ext cx="95519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30</a:t>
            </a:r>
            <a:endParaRPr lang="fa-IR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657289" y="1923618"/>
            <a:ext cx="97476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60</a:t>
            </a:r>
            <a:endParaRPr lang="fa-IR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045" y="2599400"/>
            <a:ext cx="161981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=5×18</a:t>
            </a:r>
            <a:endParaRPr lang="fa-IR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57289" y="2599400"/>
            <a:ext cx="9361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90</a:t>
            </a:r>
            <a:endParaRPr lang="fa-IR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7974" y="184289"/>
            <a:ext cx="590465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66"/>
                </a:solidFill>
              </a:rPr>
              <a:t>هرعدد </a:t>
            </a:r>
            <a:r>
              <a:rPr lang="fa-IR" sz="4000" dirty="0" smtClean="0">
                <a:solidFill>
                  <a:srgbClr val="0000FF"/>
                </a:solidFill>
              </a:rPr>
              <a:t>زوجی </a:t>
            </a:r>
            <a:r>
              <a:rPr lang="fa-IR" sz="4000" dirty="0" smtClean="0">
                <a:solidFill>
                  <a:srgbClr val="FF0066"/>
                </a:solidFill>
              </a:rPr>
              <a:t>که در عدد </a:t>
            </a:r>
            <a:r>
              <a:rPr lang="fa-IR" sz="4000" dirty="0" smtClean="0">
                <a:solidFill>
                  <a:srgbClr val="0000FF"/>
                </a:solidFill>
              </a:rPr>
              <a:t>5</a:t>
            </a:r>
            <a:r>
              <a:rPr lang="fa-IR" sz="4000" dirty="0" smtClean="0">
                <a:solidFill>
                  <a:srgbClr val="00FF00"/>
                </a:solidFill>
              </a:rPr>
              <a:t> </a:t>
            </a:r>
            <a:r>
              <a:rPr lang="fa-IR" sz="4000" dirty="0" smtClean="0">
                <a:solidFill>
                  <a:srgbClr val="FF0066"/>
                </a:solidFill>
              </a:rPr>
              <a:t>ضرب شود آن عدد </a:t>
            </a:r>
            <a:r>
              <a:rPr lang="fa-IR" sz="4000" dirty="0" smtClean="0">
                <a:solidFill>
                  <a:srgbClr val="00B0F0"/>
                </a:solidFill>
              </a:rPr>
              <a:t>زوج </a:t>
            </a:r>
            <a:r>
              <a:rPr lang="fa-IR" sz="4000" dirty="0" smtClean="0">
                <a:solidFill>
                  <a:srgbClr val="FF0066"/>
                </a:solidFill>
              </a:rPr>
              <a:t>را نصف کرده و عدد صفرجلوی او می گذاریم.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1180" y="3821914"/>
            <a:ext cx="19442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=5×44</a:t>
            </a:r>
            <a:endParaRPr lang="fa-IR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8466" y="3790179"/>
            <a:ext cx="89102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22</a:t>
            </a:r>
            <a:endParaRPr lang="fa-IR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1180" y="4498585"/>
            <a:ext cx="191728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=5×88</a:t>
            </a:r>
            <a:endParaRPr lang="fa-IR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18466" y="4521725"/>
            <a:ext cx="1152128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440</a:t>
            </a:r>
            <a:endParaRPr lang="fa-IR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1180" y="5206471"/>
            <a:ext cx="191728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=5×146</a:t>
            </a:r>
            <a:endParaRPr lang="fa-IR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518466" y="5223235"/>
            <a:ext cx="115212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/>
              <a:t>730</a:t>
            </a:r>
            <a:endParaRPr lang="fa-IR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41041" y="3668368"/>
            <a:ext cx="39426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800" dirty="0" smtClean="0"/>
              <a:t>0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10704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551139">
            <a:off x="2917988" y="2038723"/>
            <a:ext cx="4213904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800" dirty="0" smtClean="0">
                <a:solidFill>
                  <a:srgbClr val="00FF00"/>
                </a:solidFill>
              </a:rPr>
              <a:t>یک </a:t>
            </a:r>
            <a:r>
              <a:rPr lang="fa-IR" sz="8800" dirty="0" smtClean="0">
                <a:solidFill>
                  <a:srgbClr val="FF0066"/>
                </a:solidFill>
              </a:rPr>
              <a:t>مسابقه </a:t>
            </a:r>
            <a:endParaRPr lang="fa-IR" sz="8800" dirty="0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-3748"/>
            <a:ext cx="5410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7200" dirty="0" smtClean="0">
                <a:solidFill>
                  <a:srgbClr val="FF0000"/>
                </a:solidFill>
              </a:rPr>
              <a:t>مسابقه ی </a:t>
            </a:r>
            <a:r>
              <a:rPr lang="fa-IR" sz="7200" dirty="0" smtClean="0">
                <a:solidFill>
                  <a:srgbClr val="0000FF"/>
                </a:solidFill>
              </a:rPr>
              <a:t>گروهی</a:t>
            </a:r>
            <a:endParaRPr lang="fa-IR" sz="7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13325"/>
            <a:ext cx="4038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0000FF"/>
                </a:solidFill>
              </a:rPr>
              <a:t>توپ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C00000"/>
                </a:solidFill>
              </a:rPr>
              <a:t>ش</a:t>
            </a:r>
            <a:r>
              <a:rPr lang="fa-IR" sz="8000" dirty="0" smtClean="0">
                <a:solidFill>
                  <a:srgbClr val="0000FF"/>
                </a:solidFill>
              </a:rPr>
              <a:t>ی</a:t>
            </a:r>
            <a:r>
              <a:rPr lang="fa-IR" sz="8000" dirty="0" smtClean="0">
                <a:solidFill>
                  <a:srgbClr val="FF0066"/>
                </a:solidFill>
              </a:rPr>
              <a:t>ط</a:t>
            </a:r>
            <a:r>
              <a:rPr lang="fa-IR" sz="8000" dirty="0" smtClean="0">
                <a:solidFill>
                  <a:srgbClr val="0070C0"/>
                </a:solidFill>
              </a:rPr>
              <a:t>ا</a:t>
            </a:r>
            <a:r>
              <a:rPr lang="fa-IR" sz="8000" dirty="0" smtClean="0">
                <a:solidFill>
                  <a:srgbClr val="9933FF"/>
                </a:solidFill>
              </a:rPr>
              <a:t>ن</a:t>
            </a:r>
            <a:endParaRPr lang="fa-IR" sz="8000" dirty="0">
              <a:solidFill>
                <a:srgbClr val="99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5866926">
            <a:off x="4500241" y="3376161"/>
            <a:ext cx="310746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FF0000"/>
                </a:solidFill>
              </a:rPr>
              <a:t>تـنـبـلـی   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5876659">
            <a:off x="3529332" y="3385319"/>
            <a:ext cx="305747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dirty="0" smtClean="0">
                <a:solidFill>
                  <a:srgbClr val="FF0066"/>
                </a:solidFill>
              </a:rPr>
              <a:t>تَـقـلّـب </a:t>
            </a:r>
            <a:r>
              <a:rPr lang="fa-IR" sz="6600" dirty="0" smtClean="0"/>
              <a:t>  </a:t>
            </a:r>
            <a:endParaRPr lang="fa-IR" sz="6600" dirty="0"/>
          </a:p>
        </p:txBody>
      </p:sp>
      <p:sp>
        <p:nvSpPr>
          <p:cNvPr id="9" name="TextBox 8"/>
          <p:cNvSpPr txBox="1"/>
          <p:nvPr/>
        </p:nvSpPr>
        <p:spPr>
          <a:xfrm rot="15907348">
            <a:off x="2457614" y="3449190"/>
            <a:ext cx="2959293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dirty="0" smtClean="0">
                <a:solidFill>
                  <a:srgbClr val="FF0000"/>
                </a:solidFill>
              </a:rPr>
              <a:t>تـوهـیـن </a:t>
            </a:r>
            <a:endParaRPr lang="fa-IR" sz="6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5924533">
            <a:off x="1481173" y="3564046"/>
            <a:ext cx="2915816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5400" dirty="0" smtClean="0">
                <a:solidFill>
                  <a:srgbClr val="FF33CC"/>
                </a:solidFill>
              </a:rPr>
              <a:t>تـَمَـسـخُـر </a:t>
            </a:r>
            <a:endParaRPr lang="fa-IR" sz="5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894440"/>
            <a:ext cx="936104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1" y="1412776"/>
            <a:ext cx="501429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0665" y="1705164"/>
            <a:ext cx="765498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بـ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0393" y="1708367"/>
            <a:ext cx="1736291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شـــ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705164"/>
            <a:ext cx="72248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ﻌ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3582" y="3933056"/>
            <a:ext cx="54006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درخت طوُبی</a:t>
            </a:r>
            <a:r>
              <a:rPr lang="fa-I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ٰ</a:t>
            </a:r>
            <a:endParaRPr lang="fa-I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0"/>
            <a:ext cx="5184576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800" dirty="0" smtClean="0">
                <a:solidFill>
                  <a:srgbClr val="00FF00"/>
                </a:solidFill>
              </a:rPr>
              <a:t>کارهای خوب</a:t>
            </a:r>
            <a:endParaRPr lang="fa-IR" sz="88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844824"/>
            <a:ext cx="30243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کمک به دیگران</a:t>
            </a:r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812558"/>
            <a:ext cx="27363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نماز اول وقت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924944"/>
            <a:ext cx="265311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سـلام کردن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061406"/>
            <a:ext cx="23402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راهنمایی کردن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44824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تلاوت قرآن</a:t>
            </a:r>
            <a:endParaRPr lang="fa-I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2121" y="2924944"/>
            <a:ext cx="27363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ادب به دیگران</a:t>
            </a:r>
            <a:endParaRPr lang="fa-I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666" y="4235936"/>
            <a:ext cx="601266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دوستی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با </a:t>
            </a:r>
            <a:r>
              <a:rPr lang="fa-IR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اهل بیت </a:t>
            </a:r>
            <a:r>
              <a:rPr lang="fa-IR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پیامبر</a:t>
            </a: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" y="0"/>
            <a:ext cx="919085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0344" y="26452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4372744" y="27976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4525144" y="29500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15" name="TextBox 14"/>
          <p:cNvSpPr txBox="1"/>
          <p:nvPr/>
        </p:nvSpPr>
        <p:spPr>
          <a:xfrm>
            <a:off x="2960400" y="4088581"/>
            <a:ext cx="1041648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582" y="3951604"/>
            <a:ext cx="2154099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ســـ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582" y="3964254"/>
            <a:ext cx="1011524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یـ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7272" y="3945069"/>
            <a:ext cx="1584176" cy="186204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حــ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8336" y="2497976"/>
            <a:ext cx="2481739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امـام</a:t>
            </a:r>
            <a:endParaRPr lang="fa-IR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5661248"/>
            <a:ext cx="32420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علیه السلام</a:t>
            </a:r>
            <a:endParaRPr lang="fa-I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6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04664"/>
            <a:ext cx="745232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پیامبر اکرم(صلی الله علیه وآله وسلم):</a:t>
            </a:r>
            <a:endParaRPr lang="fa-I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76" y="4221088"/>
            <a:ext cx="86044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7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اَحَـبَّ</a:t>
            </a:r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7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اللهُ</a:t>
            </a:r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مَـن</a:t>
            </a:r>
            <a:r>
              <a:rPr lang="fa-I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7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اَحَـبَّ </a:t>
            </a:r>
            <a:r>
              <a:rPr lang="fa-IR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حُـسَـی</a:t>
            </a:r>
            <a:r>
              <a:rPr lang="fa-IR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ـناً</a:t>
            </a:r>
            <a:endParaRPr lang="fa-IR" sz="7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780" y="5424871"/>
            <a:ext cx="853244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36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خدا دوست دار دوست دار امام حسین(علیه السلام)است.</a:t>
            </a:r>
            <a:endParaRPr lang="fa-IR" sz="36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3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44578"/>
            <a:ext cx="28803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کجایم؟</a:t>
            </a:r>
            <a:endParaRPr lang="fa-I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624759"/>
            <a:ext cx="50405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8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شهری هستم پنج حرفی!</a:t>
            </a:r>
            <a:endParaRPr lang="fa-IR" sz="48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636912"/>
            <a:ext cx="56886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دو حرف اولم اسم علامتی درقرآن است؟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0993" y="3429000"/>
            <a:ext cx="61886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دوحرف آخرم بزرگترین عدد یک رقمی است؟</a:t>
            </a:r>
            <a:endParaRPr lang="fa-I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4223990"/>
            <a:ext cx="712879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حرف سومـم(حرف وسط) آخـریـن حرف الـفـبـا ست؟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0993" y="5157192"/>
            <a:ext cx="618148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شهری هستم که قبرستان بقیع در من است؟</a:t>
            </a:r>
            <a:endParaRPr lang="fa-I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196752"/>
            <a:ext cx="864096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مد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9873" y="1218401"/>
            <a:ext cx="864096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نه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4858" y="1218401"/>
            <a:ext cx="576064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یـ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7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5093013"/>
            <a:ext cx="903649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امام حسین(علیه السلام)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</a:t>
            </a:r>
            <a:r>
              <a:rPr lang="fa-IR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سوم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ماه 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شعبان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سال </a:t>
            </a:r>
            <a:r>
              <a:rPr lang="fa-IR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چهارم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هجری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در شهر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مدینه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به دنیا آمد.</a:t>
            </a:r>
            <a:endParaRPr lang="fa-I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3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807049">
            <a:off x="5076056" y="404664"/>
            <a:ext cx="208823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00FF00"/>
                </a:solidFill>
              </a:rPr>
              <a:t>س</a:t>
            </a:r>
            <a:r>
              <a:rPr lang="fa-IR" sz="6000" dirty="0" smtClean="0">
                <a:solidFill>
                  <a:srgbClr val="FF0000"/>
                </a:solidFill>
              </a:rPr>
              <a:t>لامتی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70594">
            <a:off x="5405836" y="1950174"/>
            <a:ext cx="22322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600" dirty="0" smtClean="0">
                <a:solidFill>
                  <a:srgbClr val="00FF00"/>
                </a:solidFill>
              </a:rPr>
              <a:t>لـ</a:t>
            </a:r>
            <a:r>
              <a:rPr lang="fa-IR" sz="6600" dirty="0" smtClean="0">
                <a:solidFill>
                  <a:srgbClr val="00B0F0"/>
                </a:solidFill>
              </a:rPr>
              <a:t>یـاقـت</a:t>
            </a:r>
            <a:endParaRPr lang="fa-IR" sz="66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52789">
            <a:off x="5918674" y="3412187"/>
            <a:ext cx="21602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7200" dirty="0" smtClean="0">
                <a:solidFill>
                  <a:srgbClr val="00FF00"/>
                </a:solidFill>
              </a:rPr>
              <a:t>اُ </a:t>
            </a:r>
            <a:r>
              <a:rPr lang="fa-IR" sz="7200" dirty="0" smtClean="0">
                <a:solidFill>
                  <a:srgbClr val="002060"/>
                </a:solidFill>
              </a:rPr>
              <a:t>لـفَـت</a:t>
            </a:r>
            <a:endParaRPr lang="fa-IR" sz="7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566359">
            <a:off x="6279616" y="5191508"/>
            <a:ext cx="223224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00FF00"/>
                </a:solidFill>
              </a:rPr>
              <a:t>مـ</a:t>
            </a:r>
            <a:r>
              <a:rPr lang="fa-IR" sz="6000" dirty="0" smtClean="0">
                <a:solidFill>
                  <a:srgbClr val="FF0000"/>
                </a:solidFill>
              </a:rPr>
              <a:t>حـبّـت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591290">
            <a:off x="1474590" y="1139011"/>
            <a:ext cx="201622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سـلام</a:t>
            </a:r>
            <a:endParaRPr lang="fa-I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393709">
            <a:off x="1456468" y="3241537"/>
            <a:ext cx="236098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علیکم</a:t>
            </a:r>
            <a:endParaRPr lang="fa-IR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5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7794" y="0"/>
            <a:ext cx="370841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معجزه ی تولد </a:t>
            </a:r>
            <a:endParaRPr lang="fa-IR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40768"/>
            <a:ext cx="792088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66"/>
                </a:solidFill>
              </a:rPr>
              <a:t>یکی از فرشتگان که بال و پرش سوخته بود و مدتها در یک جزیره زندگی می کرد دید فرشتها دسته 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دسته به طرف زمین می آیند سوال کرد که چه خبر شده؟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به او گفتند خداوند به پیامبرش نوه ی پسری داده جهت تبریک خدمت آن حضرت می رویم.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از آنها خواست تا او را با خود ببرند.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خدمت پیامبر رسید و آن حضرت خواست تا از خدا بخواهد که بال وپرش شفا دهد.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پیامبر(صلی الله علیه وآله وسلم):برو بال و پرت را به قنداغه ی امام حسین بکش .</a:t>
            </a:r>
          </a:p>
          <a:p>
            <a:r>
              <a:rPr lang="fa-IR" sz="2800" dirty="0" smtClean="0">
                <a:solidFill>
                  <a:srgbClr val="FF0066"/>
                </a:solidFill>
              </a:rPr>
              <a:t>او این کار را کرد وهمه دیدند به پرواز درآمد وصدا می زد کیست مثل من</a:t>
            </a:r>
            <a:r>
              <a:rPr lang="fa-IR" sz="2800" dirty="0" smtClean="0">
                <a:solidFill>
                  <a:srgbClr val="FF0066"/>
                </a:solidFill>
                <a:latin typeface="Arial"/>
                <a:cs typeface="Arial"/>
              </a:rPr>
              <a:t>‘</a:t>
            </a:r>
            <a:r>
              <a:rPr lang="fa-IR" sz="2800" dirty="0" smtClean="0">
                <a:solidFill>
                  <a:srgbClr val="FF0066"/>
                </a:solidFill>
              </a:rPr>
              <a:t> من آزاد شده حسینم.</a:t>
            </a:r>
            <a:endParaRPr lang="fa-IR" sz="28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69332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فـُطرُس مَـلـَک</a:t>
            </a:r>
            <a:endParaRPr lang="fa-I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4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521"/>
            <a:ext cx="91440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</a:rPr>
              <a:t>امام حسین(علیه السلام)</a:t>
            </a:r>
            <a:r>
              <a:rPr lang="fa-IR" sz="3200" dirty="0"/>
              <a:t>فرمود:نزد من صحیح است که</a:t>
            </a:r>
            <a:r>
              <a:rPr lang="fa-IR" sz="3200" dirty="0">
                <a:solidFill>
                  <a:srgbClr val="00B050"/>
                </a:solidFill>
              </a:rPr>
              <a:t> پیامبر(صلی الله علیه و آله وسلّم) </a:t>
            </a:r>
            <a:r>
              <a:rPr lang="fa-IR" sz="3200" dirty="0"/>
              <a:t>فرمود:بهترین اعمال بعد از</a:t>
            </a:r>
            <a:r>
              <a:rPr lang="fa-IR" sz="3200" dirty="0">
                <a:solidFill>
                  <a:srgbClr val="002060"/>
                </a:solidFill>
              </a:rPr>
              <a:t> نماز </a:t>
            </a:r>
            <a:r>
              <a:rPr lang="fa-IR" sz="3200" dirty="0"/>
              <a:t>خوشحال کردن</a:t>
            </a:r>
            <a:r>
              <a:rPr lang="fa-IR" sz="3200" dirty="0">
                <a:solidFill>
                  <a:srgbClr val="FF0066"/>
                </a:solidFill>
              </a:rPr>
              <a:t> </a:t>
            </a:r>
            <a:r>
              <a:rPr lang="fa-IR" sz="3200" dirty="0" smtClean="0">
                <a:solidFill>
                  <a:srgbClr val="FF0066"/>
                </a:solidFill>
              </a:rPr>
              <a:t>م</a:t>
            </a:r>
            <a:r>
              <a:rPr lang="kk-KZ" sz="3200" dirty="0" smtClean="0">
                <a:solidFill>
                  <a:srgbClr val="FF0066"/>
                </a:solidFill>
                <a:latin typeface="Arial"/>
                <a:cs typeface="Arial"/>
              </a:rPr>
              <a:t>ٶ</a:t>
            </a:r>
            <a:r>
              <a:rPr lang="fa-IR" sz="3200" dirty="0" smtClean="0">
                <a:solidFill>
                  <a:srgbClr val="FF0066"/>
                </a:solidFill>
              </a:rPr>
              <a:t>من </a:t>
            </a:r>
            <a:r>
              <a:rPr lang="fa-IR" sz="3200" dirty="0"/>
              <a:t>است به چیزی که حرام نباشد.</a:t>
            </a:r>
          </a:p>
          <a:p>
            <a:r>
              <a:rPr lang="fa-IR" sz="3200" dirty="0"/>
              <a:t>من غلامی را دیدم به سگی غذا می داد،به او گفتم چرا این کار را می کنی؟</a:t>
            </a:r>
          </a:p>
          <a:p>
            <a:r>
              <a:rPr lang="fa-IR" sz="3200" dirty="0"/>
              <a:t>گفت:ای فرزند </a:t>
            </a:r>
            <a:r>
              <a:rPr lang="fa-IR" sz="3200" dirty="0">
                <a:solidFill>
                  <a:srgbClr val="00B050"/>
                </a:solidFill>
              </a:rPr>
              <a:t>رسول خدا</a:t>
            </a:r>
            <a:r>
              <a:rPr lang="fa-IR" sz="3200" dirty="0"/>
              <a:t>،من اندوهگین هستم با شاد کردن این سگ ،خواهان شادی هستم ،زیرا سرپرست من یک نفر یهودی است(واندوهم از این جهت است).</a:t>
            </a:r>
          </a:p>
          <a:p>
            <a:r>
              <a:rPr lang="fa-IR" sz="3200" dirty="0">
                <a:solidFill>
                  <a:srgbClr val="FF0000"/>
                </a:solidFill>
              </a:rPr>
              <a:t>امام حسین(علیه السلام) </a:t>
            </a:r>
            <a:r>
              <a:rPr lang="fa-IR" sz="3200" dirty="0"/>
              <a:t>نزد آن یهودی رفت وآن غلام را به </a:t>
            </a:r>
            <a:r>
              <a:rPr lang="fa-IR" sz="3200" dirty="0">
                <a:solidFill>
                  <a:srgbClr val="0000FF"/>
                </a:solidFill>
              </a:rPr>
              <a:t>دویست دینار </a:t>
            </a:r>
            <a:r>
              <a:rPr lang="fa-IR" sz="3200" dirty="0"/>
              <a:t>خرید،یهودی پول را نگرفت وگفت:این غلام فدای </a:t>
            </a:r>
            <a:r>
              <a:rPr lang="fa-IR" sz="3200" dirty="0">
                <a:solidFill>
                  <a:srgbClr val="FF0066"/>
                </a:solidFill>
              </a:rPr>
              <a:t>قدمهای مبارک شما </a:t>
            </a:r>
            <a:r>
              <a:rPr lang="fa-IR" sz="3200" dirty="0"/>
              <a:t>و این بوستان مال غلام باشد واجازه بدهید مبلغی پول به شما بدهم </a:t>
            </a:r>
            <a:r>
              <a:rPr lang="fa-IR" sz="3200" dirty="0" smtClean="0"/>
              <a:t>.</a:t>
            </a:r>
            <a:endParaRPr lang="fa-IR" sz="3200" dirty="0"/>
          </a:p>
        </p:txBody>
      </p:sp>
      <p:sp>
        <p:nvSpPr>
          <p:cNvPr id="3" name="Rectangle 2"/>
          <p:cNvSpPr/>
          <p:nvPr/>
        </p:nvSpPr>
        <p:spPr>
          <a:xfrm>
            <a:off x="4041321" y="33895"/>
            <a:ext cx="5102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chemeClr val="tx2">
                    <a:lumMod val="75000"/>
                  </a:schemeClr>
                </a:solidFill>
              </a:rPr>
              <a:t>درسی از </a:t>
            </a:r>
            <a:r>
              <a:rPr lang="fa-IR" sz="3600" dirty="0">
                <a:solidFill>
                  <a:srgbClr val="FF0000"/>
                </a:solidFill>
              </a:rPr>
              <a:t>امام حسین</a:t>
            </a:r>
            <a:r>
              <a:rPr lang="fa-IR" sz="3600" dirty="0">
                <a:solidFill>
                  <a:schemeClr val="tx2">
                    <a:lumMod val="75000"/>
                  </a:schemeClr>
                </a:solidFill>
              </a:rPr>
              <a:t>(علیه السلام)</a:t>
            </a:r>
          </a:p>
        </p:txBody>
      </p:sp>
    </p:spTree>
    <p:extLst>
      <p:ext uri="{BB962C8B-B14F-4D97-AF65-F5344CB8AC3E}">
        <p14:creationId xmlns:p14="http://schemas.microsoft.com/office/powerpoint/2010/main" val="12603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fa-IR" sz="3800" dirty="0">
                <a:solidFill>
                  <a:srgbClr val="FF0000"/>
                </a:solidFill>
              </a:rPr>
              <a:t>امام حسین(علیه السلام)</a:t>
            </a:r>
            <a:r>
              <a:rPr lang="fa-IR" sz="3800" dirty="0"/>
              <a:t>فرمود:من به شما مبلغی می دهم،یهودی پذیرفت،مبلغ پول از </a:t>
            </a:r>
            <a:r>
              <a:rPr lang="fa-IR" sz="3800" dirty="0">
                <a:solidFill>
                  <a:srgbClr val="FF0000"/>
                </a:solidFill>
              </a:rPr>
              <a:t>امام حسین(علیه السلام) </a:t>
            </a:r>
            <a:r>
              <a:rPr lang="fa-IR" sz="3800" dirty="0"/>
              <a:t>گرفت و به غلام داد ،آنگاه </a:t>
            </a:r>
            <a:r>
              <a:rPr lang="fa-IR" sz="3800" dirty="0">
                <a:solidFill>
                  <a:srgbClr val="FF0000"/>
                </a:solidFill>
              </a:rPr>
              <a:t>امام حسین(علیه السلام</a:t>
            </a:r>
            <a:r>
              <a:rPr lang="fa-IR" sz="3800" dirty="0" smtClean="0">
                <a:solidFill>
                  <a:srgbClr val="FF0000"/>
                </a:solidFill>
              </a:rPr>
              <a:t>) </a:t>
            </a:r>
            <a:r>
              <a:rPr lang="fa-IR" sz="3800" dirty="0" smtClean="0"/>
              <a:t>فرمود:غلام </a:t>
            </a:r>
            <a:r>
              <a:rPr lang="fa-IR" sz="3800" dirty="0"/>
              <a:t>را آزاد کردم و همه این اموال را به او </a:t>
            </a:r>
            <a:r>
              <a:rPr lang="fa-IR" sz="3800" dirty="0" smtClean="0"/>
              <a:t>بخشیدم، </a:t>
            </a:r>
          </a:p>
          <a:p>
            <a:pPr algn="ctr"/>
            <a:r>
              <a:rPr lang="fa-IR" sz="3800" dirty="0" smtClean="0"/>
              <a:t>همسرآن </a:t>
            </a:r>
            <a:r>
              <a:rPr lang="fa-IR" sz="3800" dirty="0"/>
              <a:t>یهودی (آن چنان مجذوب محبت </a:t>
            </a:r>
            <a:r>
              <a:rPr lang="fa-IR" sz="3800" dirty="0">
                <a:solidFill>
                  <a:srgbClr val="FF0000"/>
                </a:solidFill>
              </a:rPr>
              <a:t>امام حسین(علیه السلام)</a:t>
            </a:r>
            <a:r>
              <a:rPr lang="fa-IR" sz="3800" dirty="0"/>
              <a:t>شده بود </a:t>
            </a:r>
            <a:r>
              <a:rPr lang="fa-IR" sz="3800" dirty="0" smtClean="0"/>
              <a:t>که گفت:من </a:t>
            </a:r>
            <a:r>
              <a:rPr lang="fa-IR" sz="3800" dirty="0"/>
              <a:t>قبول</a:t>
            </a:r>
            <a:r>
              <a:rPr lang="fa-IR" sz="3800" dirty="0">
                <a:solidFill>
                  <a:srgbClr val="0000FF"/>
                </a:solidFill>
              </a:rPr>
              <a:t> اسلام </a:t>
            </a:r>
            <a:r>
              <a:rPr lang="fa-IR" sz="3800" dirty="0"/>
              <a:t>کردم،و مهریه ام را به شوهرم بخشیدم،شوهرش گفت:من نیز قبول</a:t>
            </a:r>
            <a:r>
              <a:rPr lang="fa-IR" sz="3800" dirty="0">
                <a:solidFill>
                  <a:srgbClr val="0000FF"/>
                </a:solidFill>
              </a:rPr>
              <a:t> اسلام </a:t>
            </a:r>
            <a:r>
              <a:rPr lang="fa-IR" sz="3800" dirty="0"/>
              <a:t>کردم واین خانه  را به همسرم بخشیدم.</a:t>
            </a:r>
          </a:p>
          <a:p>
            <a:pPr algn="ctr"/>
            <a:r>
              <a:rPr lang="fa-IR" sz="3800" dirty="0"/>
              <a:t>به این ترتیب روش نیک </a:t>
            </a:r>
            <a:r>
              <a:rPr lang="fa-IR" sz="3800" dirty="0">
                <a:solidFill>
                  <a:srgbClr val="FF0000"/>
                </a:solidFill>
              </a:rPr>
              <a:t>امام حسین(علیه السلام)</a:t>
            </a:r>
            <a:r>
              <a:rPr lang="fa-IR" sz="3800" dirty="0"/>
              <a:t>موجب آن همه </a:t>
            </a:r>
            <a:r>
              <a:rPr lang="fa-IR" sz="3800" dirty="0">
                <a:solidFill>
                  <a:srgbClr val="CC00FF"/>
                </a:solidFill>
              </a:rPr>
              <a:t>کارهای نیک</a:t>
            </a:r>
            <a:r>
              <a:rPr lang="fa-IR" sz="3800" dirty="0"/>
              <a:t> شد.</a:t>
            </a:r>
          </a:p>
        </p:txBody>
      </p:sp>
    </p:spTree>
    <p:extLst>
      <p:ext uri="{BB962C8B-B14F-4D97-AF65-F5344CB8AC3E}">
        <p14:creationId xmlns:p14="http://schemas.microsoft.com/office/powerpoint/2010/main" val="40537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52708"/>
              </p:ext>
            </p:extLst>
          </p:nvPr>
        </p:nvGraphicFramePr>
        <p:xfrm>
          <a:off x="31147" y="144329"/>
          <a:ext cx="5972180" cy="644956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97218"/>
                <a:gridCol w="597218"/>
                <a:gridCol w="597218"/>
                <a:gridCol w="597218"/>
                <a:gridCol w="597218"/>
                <a:gridCol w="597218"/>
                <a:gridCol w="597218"/>
                <a:gridCol w="597218"/>
                <a:gridCol w="597218"/>
                <a:gridCol w="597218"/>
              </a:tblGrid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ک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ط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ا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ه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ر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ه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ر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ه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ط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solidFill>
                            <a:srgbClr val="00FF00"/>
                          </a:solidFill>
                          <a:effectLst/>
                        </a:rPr>
                        <a:t>م</a:t>
                      </a:r>
                      <a:endParaRPr lang="en-US" sz="36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 dirty="0">
                          <a:effectLst/>
                        </a:rPr>
                        <a:t>د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ع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ع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ذ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ر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rgbClr val="0000FF"/>
                          </a:solidFill>
                          <a:effectLst/>
                        </a:rPr>
                        <a:t>ف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ص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ع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ل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د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rgbClr val="0000FF"/>
                          </a:solidFill>
                          <a:effectLst/>
                        </a:rPr>
                        <a:t>ا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tx1"/>
                          </a:solidFill>
                          <a:effectLst/>
                        </a:rPr>
                        <a:t>ه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م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و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ف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ر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tx1"/>
                          </a:solidFill>
                          <a:effectLst/>
                        </a:rPr>
                        <a:t>ج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rgbClr val="0000FF"/>
                          </a:solidFill>
                          <a:effectLst/>
                        </a:rPr>
                        <a:t>ط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ت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ش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ح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س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tx1"/>
                          </a:solidFill>
                          <a:effectLst/>
                        </a:rPr>
                        <a:t>ی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rgbClr val="0000FF"/>
                          </a:solidFill>
                          <a:effectLst/>
                        </a:rPr>
                        <a:t>م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ب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ج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ح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14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tx1"/>
                          </a:solidFill>
                          <a:effectLst/>
                        </a:rPr>
                        <a:t>د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4000" dirty="0">
                          <a:solidFill>
                            <a:srgbClr val="FF0000"/>
                          </a:solidFill>
                          <a:effectLst/>
                        </a:rPr>
                        <a:t>ز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4000" dirty="0">
                          <a:solidFill>
                            <a:srgbClr val="FF0000"/>
                          </a:solidFill>
                          <a:effectLst/>
                        </a:rPr>
                        <a:t>ه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4000" dirty="0">
                          <a:solidFill>
                            <a:srgbClr val="FF0000"/>
                          </a:solidFill>
                          <a:effectLst/>
                        </a:rPr>
                        <a:t>ر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4400" dirty="0">
                          <a:solidFill>
                            <a:srgbClr val="00FF00"/>
                          </a:solidFill>
                          <a:effectLst/>
                        </a:rPr>
                        <a:t>ه</a:t>
                      </a:r>
                      <a:endParaRPr lang="en-US" sz="44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ح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solidFill>
                            <a:schemeClr val="bg1"/>
                          </a:solidFill>
                          <a:effectLst/>
                        </a:rPr>
                        <a:t>خ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ه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ک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ر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ب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م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س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م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ر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ض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ه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ن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س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519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ص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د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ی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ق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ه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>
                          <a:effectLst/>
                        </a:rPr>
                        <a:t>ا</a:t>
                      </a:r>
                      <a:endParaRPr lang="en-US" sz="3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11320" algn="l"/>
                        </a:tabLst>
                      </a:pPr>
                      <a:r>
                        <a:rPr lang="fa-IR" sz="3600" dirty="0">
                          <a:effectLst/>
                        </a:rPr>
                        <a:t>ن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68343" y="32229"/>
            <a:ext cx="1475657" cy="43349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1.زهره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2.فاطمه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3.خدیجه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4.بـتـول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5.هـانـیه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6.زهرا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7.مرضیه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lang="fa-IR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عصمت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9. زکـیـه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10.صدیقه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11.مبارکه</a:t>
            </a: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3311525" y="305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29362" y="2265561"/>
            <a:ext cx="1362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18.فدک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19.حجاب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20.اسما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21.حس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22.مادر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195736" y="4365476"/>
            <a:ext cx="19483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195736" y="1772816"/>
            <a:ext cx="2304256" cy="25926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66756" y="4365476"/>
            <a:ext cx="1809944" cy="19438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55527" y="4365476"/>
            <a:ext cx="0" cy="12995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651760" y="554011"/>
            <a:ext cx="1106102" cy="114650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47864" y="2341460"/>
            <a:ext cx="2409998" cy="26896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266756" y="1101627"/>
            <a:ext cx="1657172" cy="186691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63321" y="5665069"/>
            <a:ext cx="122855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81699" y="5665069"/>
            <a:ext cx="2312700" cy="348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784829" y="4110324"/>
            <a:ext cx="1240760" cy="387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266756" y="4204553"/>
            <a:ext cx="530672" cy="8107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1540" y="382732"/>
            <a:ext cx="30918" cy="2110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871500" y="404664"/>
            <a:ext cx="2409825" cy="190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81575" y="3650449"/>
            <a:ext cx="8824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95536" y="3686280"/>
            <a:ext cx="181246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043608" y="4264394"/>
            <a:ext cx="50852" cy="204492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62458" y="470092"/>
            <a:ext cx="2409042" cy="24984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66756" y="1700512"/>
            <a:ext cx="0" cy="20400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18566" y="1719318"/>
            <a:ext cx="11788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9532" y="474530"/>
            <a:ext cx="2518068" cy="111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66756" y="6309320"/>
            <a:ext cx="23027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43608" y="5031100"/>
            <a:ext cx="30330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62458" y="1059760"/>
            <a:ext cx="1733278" cy="418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59532" y="4365476"/>
            <a:ext cx="72008" cy="20878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299371" y="57551"/>
            <a:ext cx="1482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12.حسین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13.شفیعه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14.طاهره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15.مطهره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16.عـذرا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17.عـلـی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AutoShape 21"/>
          <p:cNvSpPr>
            <a:spLocks noChangeArrowheads="1"/>
          </p:cNvSpPr>
          <p:nvPr/>
        </p:nvSpPr>
        <p:spPr bwMode="auto">
          <a:xfrm>
            <a:off x="6010066" y="5645017"/>
            <a:ext cx="3107173" cy="1259490"/>
          </a:xfrm>
          <a:prstGeom prst="cloudCallout">
            <a:avLst>
              <a:gd name="adj1" fmla="val -64171"/>
              <a:gd name="adj2" fmla="val 6922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30حرف................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/>
      <p:bldP spid="105" grpId="0"/>
      <p:bldP spid="1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8287"/>
              </p:ext>
            </p:extLst>
          </p:nvPr>
        </p:nvGraphicFramePr>
        <p:xfrm>
          <a:off x="8205" y="-116405"/>
          <a:ext cx="4851827" cy="69847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2171"/>
                <a:gridCol w="498797"/>
                <a:gridCol w="542171"/>
                <a:gridCol w="431327"/>
                <a:gridCol w="542171"/>
                <a:gridCol w="432532"/>
                <a:gridCol w="432532"/>
                <a:gridCol w="432532"/>
                <a:gridCol w="498797"/>
                <a:gridCol w="498797"/>
              </a:tblGrid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ک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ع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ع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ذ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ئـ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</a:rPr>
                        <a:t>ة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ص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ع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ل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ی</a:t>
                      </a:r>
                      <a:endParaRPr lang="en-US" sz="32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ح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و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ف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س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ج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ت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ت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ب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ش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ب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ج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ح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ز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ح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خ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ک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ب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ض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ن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ص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ق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96336" y="30862"/>
            <a:ext cx="1521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1.زهره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2.فاطمه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3.خدیجه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4.بتول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5.هانیه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6.زهرا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7.مرضیه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lang="fa-IR" sz="2400" dirty="0" smtClean="0">
                <a:latin typeface="Calibri" pitchFamily="34" charset="0"/>
                <a:cs typeface="Arial" pitchFamily="34" charset="0"/>
              </a:rPr>
              <a:t> قیام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9.زکیه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10.صدیقه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11.مبارکه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12.حسین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448" y="1939551"/>
            <a:ext cx="1493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18.فدک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19.حجاب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20.اسم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21.حس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22.مادر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23.عصمت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cs typeface="Arial" pitchFamily="34" charset="0"/>
              </a:rPr>
              <a:t>24.خدا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3688" y="4397236"/>
            <a:ext cx="14184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63688" y="1572215"/>
            <a:ext cx="1800200" cy="27781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0083" y="4428123"/>
            <a:ext cx="0" cy="13666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1520" y="188640"/>
            <a:ext cx="1915362" cy="277267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166882" y="188640"/>
            <a:ext cx="1969368" cy="134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49765" y="4397236"/>
            <a:ext cx="1001801" cy="1397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69976" y="1572215"/>
            <a:ext cx="0" cy="2140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0665" y="6499809"/>
            <a:ext cx="196243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4918" y="5086044"/>
            <a:ext cx="2261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520" y="4477683"/>
            <a:ext cx="0" cy="21039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69976" y="5725866"/>
            <a:ext cx="980689" cy="34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3788" y="5869182"/>
            <a:ext cx="20305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3788" y="2339186"/>
            <a:ext cx="2030524" cy="27468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4801" y="110998"/>
            <a:ext cx="1872081" cy="7764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49765" y="5774598"/>
            <a:ext cx="514023" cy="20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7718" y="908720"/>
            <a:ext cx="128225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09201" y="1574975"/>
            <a:ext cx="9576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679050" y="202064"/>
            <a:ext cx="1015262" cy="13463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4801" y="3757549"/>
            <a:ext cx="13751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44918" y="4350408"/>
            <a:ext cx="0" cy="21532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6441" y="270624"/>
            <a:ext cx="71277" cy="20685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16441" y="2971259"/>
            <a:ext cx="435560" cy="7862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669976" y="907844"/>
            <a:ext cx="1436712" cy="20634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78188" y="5153278"/>
            <a:ext cx="11161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52883" y="5760500"/>
            <a:ext cx="24617" cy="6522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315247" y="6412768"/>
            <a:ext cx="89688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149765" y="4264575"/>
            <a:ext cx="1001801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701428" y="4264576"/>
            <a:ext cx="448337" cy="7892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6" name="AutoShape 21"/>
          <p:cNvSpPr>
            <a:spLocks noChangeArrowheads="1"/>
          </p:cNvSpPr>
          <p:nvPr/>
        </p:nvSpPr>
        <p:spPr bwMode="auto">
          <a:xfrm>
            <a:off x="4932039" y="5743182"/>
            <a:ext cx="4186095" cy="1101009"/>
          </a:xfrm>
          <a:prstGeom prst="cloudCallout">
            <a:avLst>
              <a:gd name="adj1" fmla="val -64171"/>
              <a:gd name="adj2" fmla="val 6922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Low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...................................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898829" y="110998"/>
            <a:ext cx="1433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13.شفیعه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14.طاهره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15.مطهره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16.عذرا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17.علی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827670" y="4570566"/>
            <a:ext cx="290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/>
              <a:t>ا</a:t>
            </a:r>
            <a:endParaRPr lang="en-US" sz="4000" dirty="0"/>
          </a:p>
        </p:txBody>
      </p:sp>
      <p:sp>
        <p:nvSpPr>
          <p:cNvPr id="99" name="Rectangle 98"/>
          <p:cNvSpPr/>
          <p:nvPr/>
        </p:nvSpPr>
        <p:spPr>
          <a:xfrm>
            <a:off x="8478157" y="4585212"/>
            <a:ext cx="39305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ل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196979" y="4473786"/>
            <a:ext cx="324128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م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906708" y="4487795"/>
            <a:ext cx="38504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ر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516857" y="4531056"/>
            <a:ext cx="30008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  <a:defRPr/>
            </a:pPr>
            <a:r>
              <a:rPr lang="fa-IR" sz="3200" dirty="0"/>
              <a:t>ة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04194" y="4514941"/>
            <a:ext cx="38504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ر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985976" y="4473786"/>
            <a:ext cx="44595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ی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27732" y="4487795"/>
            <a:ext cx="415498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ح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574484" y="4531056"/>
            <a:ext cx="26962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ا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228431" y="4462388"/>
            <a:ext cx="4010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ن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046251" y="4414875"/>
            <a:ext cx="314510" cy="688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600" dirty="0"/>
              <a:t>ه</a:t>
            </a:r>
            <a:endParaRPr lang="en-US" sz="3600" dirty="0">
              <a:ea typeface="Calibri"/>
              <a:cs typeface="Arial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76667" y="4514941"/>
            <a:ext cx="39305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ل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467369" y="4473786"/>
            <a:ext cx="44595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ی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077448" y="4414875"/>
            <a:ext cx="521297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س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758850" y="4414875"/>
            <a:ext cx="47801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ت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709379" y="4462388"/>
            <a:ext cx="370614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  <a:defRPr/>
            </a:pPr>
            <a:r>
              <a:rPr lang="fa-IR" sz="3200" dirty="0"/>
              <a:t>ئـ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588662" y="5096008"/>
            <a:ext cx="47801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ب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258193" y="5069760"/>
            <a:ext cx="423514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ق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068856" y="5037097"/>
            <a:ext cx="30008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ه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920464" y="5023970"/>
            <a:ext cx="20454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ر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666898" y="5023970"/>
            <a:ext cx="25356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م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428011" y="5069760"/>
            <a:ext cx="269626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ا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113344" y="5023374"/>
            <a:ext cx="401072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200" dirty="0"/>
              <a:t>ن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921138" y="4995585"/>
            <a:ext cx="314510" cy="688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4499610" algn="l"/>
              </a:tabLst>
            </a:pPr>
            <a:r>
              <a:rPr lang="fa-IR" sz="3600" dirty="0"/>
              <a:t>ه</a:t>
            </a:r>
            <a:endParaRPr lang="en-US" sz="3600" dirty="0">
              <a:ea typeface="Calibri"/>
              <a:cs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 rot="16200000">
            <a:off x="3250744" y="1696057"/>
            <a:ext cx="438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 smtClean="0"/>
              <a:t>ا.ل.م.ر.ئـ.ه.ر.ی.ح.ا.ن.ه.ل.ی.س.ت.ب.ق.ه.ر.م.ا.ن.ه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28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75256"/>
              </p:ext>
            </p:extLst>
          </p:nvPr>
        </p:nvGraphicFramePr>
        <p:xfrm>
          <a:off x="8205" y="-116405"/>
          <a:ext cx="4851827" cy="69847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2171"/>
                <a:gridCol w="498797"/>
                <a:gridCol w="542171"/>
                <a:gridCol w="431327"/>
                <a:gridCol w="542171"/>
                <a:gridCol w="432532"/>
                <a:gridCol w="432532"/>
                <a:gridCol w="432532"/>
                <a:gridCol w="498797"/>
                <a:gridCol w="498797"/>
              </a:tblGrid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ک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ع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ع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ذ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ئـ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</a:rPr>
                        <a:t>ة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ف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ص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ع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ل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ی</a:t>
                      </a:r>
                      <a:endParaRPr lang="en-US" sz="32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ح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و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ف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ل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س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ج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ط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ت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ت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9610" algn="l"/>
                        </a:tabLst>
                        <a:defRPr/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ب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ش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ر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ب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ج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ح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د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ز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ح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خ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ک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ب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م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ر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ض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ه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ن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م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س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ی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4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ص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ق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ق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ی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>
                          <a:effectLst/>
                        </a:rPr>
                        <a:t>ا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9610" algn="l"/>
                        </a:tabLst>
                      </a:pPr>
                      <a:r>
                        <a:rPr lang="fa-IR" sz="3200" dirty="0">
                          <a:effectLst/>
                        </a:rPr>
                        <a:t>ن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96336" y="30862"/>
            <a:ext cx="1521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1.زهره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2.فاطمه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3.خدیجه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4.بتول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5.هانیه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6.زهرا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7.مرضیه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lang="fa-IR" sz="2400" dirty="0" smtClean="0">
                <a:latin typeface="Calibri" pitchFamily="34" charset="0"/>
                <a:cs typeface="Arial" pitchFamily="34" charset="0"/>
              </a:rPr>
              <a:t> قیام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9.زکیه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10.صدیقه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11.مبارکه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12.حسین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8448" y="1939551"/>
            <a:ext cx="1493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18.فدک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19.حجاب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20.اسم</a:t>
            </a: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ا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21.حس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22.مادر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23.عصمت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Calibri" pitchFamily="34" charset="0"/>
                <a:cs typeface="Arial" pitchFamily="34" charset="0"/>
              </a:rPr>
              <a:t>24.خدا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63688" y="4397236"/>
            <a:ext cx="14184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763688" y="1572215"/>
            <a:ext cx="1800200" cy="27781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10083" y="4428123"/>
            <a:ext cx="0" cy="13666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1520" y="188640"/>
            <a:ext cx="1915362" cy="277267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66882" y="188640"/>
            <a:ext cx="1969368" cy="134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49765" y="4397236"/>
            <a:ext cx="1001801" cy="1397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69976" y="1572215"/>
            <a:ext cx="0" cy="21404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50665" y="6499809"/>
            <a:ext cx="196243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4918" y="5086044"/>
            <a:ext cx="2261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520" y="4477683"/>
            <a:ext cx="0" cy="21039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69976" y="5725866"/>
            <a:ext cx="980689" cy="346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3788" y="5869182"/>
            <a:ext cx="20305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3788" y="2339186"/>
            <a:ext cx="2030524" cy="274685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4801" y="110998"/>
            <a:ext cx="1872081" cy="7764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49765" y="5774598"/>
            <a:ext cx="514023" cy="201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7718" y="908720"/>
            <a:ext cx="128225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09201" y="1574975"/>
            <a:ext cx="9576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79050" y="202064"/>
            <a:ext cx="1015262" cy="13463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4801" y="3757549"/>
            <a:ext cx="13751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4918" y="4350408"/>
            <a:ext cx="0" cy="21532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6441" y="270624"/>
            <a:ext cx="71277" cy="20685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16441" y="2971259"/>
            <a:ext cx="435560" cy="7862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669976" y="907844"/>
            <a:ext cx="1436712" cy="20634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78188" y="5153278"/>
            <a:ext cx="11161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52883" y="5760500"/>
            <a:ext cx="24617" cy="6522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15247" y="6412768"/>
            <a:ext cx="89688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49765" y="4264575"/>
            <a:ext cx="1001801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01428" y="4264576"/>
            <a:ext cx="448337" cy="7892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4957905" y="4438522"/>
            <a:ext cx="4186095" cy="2419478"/>
          </a:xfrm>
          <a:prstGeom prst="cloudCallout">
            <a:avLst>
              <a:gd name="adj1" fmla="val -64171"/>
              <a:gd name="adj2" fmla="val 6922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المرئـه ریحانه</a:t>
            </a:r>
            <a:r>
              <a:rPr kumimoji="0" lang="fa-IR" sz="3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لیست بقهرمانه</a:t>
            </a: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98829" y="110998"/>
            <a:ext cx="1433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13.شفیعه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14.طاهره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15.مطهره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16.عذرا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>
                <a:latin typeface="Calibri" pitchFamily="34" charset="0"/>
                <a:ea typeface="Calibri" pitchFamily="34" charset="0"/>
                <a:cs typeface="Arial" pitchFamily="34" charset="0"/>
              </a:rPr>
              <a:t>17.علی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3250744" y="1696057"/>
            <a:ext cx="4383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smtClean="0"/>
              <a:t>ا.ل.م.ر.ئـ.ه.ر.ی.ح.ا.ن.ه.</a:t>
            </a:r>
          </a:p>
          <a:p>
            <a:r>
              <a:rPr lang="fa-IR" sz="3600" smtClean="0"/>
              <a:t>ل.ی.س.ت.ب.ق.ه.ر.م.ا.ن.ه</a:t>
            </a:r>
            <a:endParaRPr lang="en-US" sz="3600" dirty="0"/>
          </a:p>
        </p:txBody>
      </p:sp>
      <p:sp>
        <p:nvSpPr>
          <p:cNvPr id="60" name="TextBox 59"/>
          <p:cNvSpPr txBox="1"/>
          <p:nvPr/>
        </p:nvSpPr>
        <p:spPr>
          <a:xfrm>
            <a:off x="6228184" y="47971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قال رسول الله(ص):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87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3" grpId="0" animBg="1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" y="0"/>
            <a:ext cx="9144000" cy="70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772816"/>
            <a:ext cx="1224136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بـ</a:t>
            </a:r>
            <a:endParaRPr lang="fa-IR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766709"/>
            <a:ext cx="531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</a:t>
            </a:r>
            <a:endParaRPr lang="fa-IR" sz="138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765605"/>
            <a:ext cx="1728192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عـ</a:t>
            </a:r>
            <a:endParaRPr lang="fa-IR" sz="13800" dirty="0"/>
          </a:p>
        </p:txBody>
      </p:sp>
      <p:sp>
        <p:nvSpPr>
          <p:cNvPr id="8" name="TextBox 7"/>
          <p:cNvSpPr txBox="1"/>
          <p:nvPr/>
        </p:nvSpPr>
        <p:spPr>
          <a:xfrm>
            <a:off x="2946086" y="1751824"/>
            <a:ext cx="165618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</a:t>
            </a:r>
            <a:endParaRPr lang="fa-IR" sz="138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450230"/>
            <a:ext cx="3516952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حضرت</a:t>
            </a:r>
            <a:endParaRPr lang="fa-IR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8352" y="4149080"/>
            <a:ext cx="4176464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علیه السلام</a:t>
            </a:r>
            <a:endParaRPr lang="fa-I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6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484784"/>
            <a:ext cx="835292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 چهارم شعبان </a:t>
            </a:r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سال 26 </a:t>
            </a:r>
            <a:r>
              <a:rPr lang="fa-IR" sz="6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هجری      قمری </a:t>
            </a:r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 </a:t>
            </a:r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مدینه </a:t>
            </a:r>
            <a:r>
              <a:rPr lang="fa-I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به دنیا آمد.</a:t>
            </a:r>
            <a:endParaRPr lang="fa-I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93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3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652" y="620688"/>
            <a:ext cx="626469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خصوصیات حضرت عباس(علیه السلام)</a:t>
            </a:r>
            <a:endParaRPr lang="fa-I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288763"/>
            <a:ext cx="187220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ادب</a:t>
            </a:r>
            <a:endParaRPr lang="fa-IR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282" y="2858423"/>
            <a:ext cx="186865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ایثار</a:t>
            </a:r>
            <a:endParaRPr lang="fa-I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1661" y="4200891"/>
            <a:ext cx="244827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مهربانی</a:t>
            </a:r>
            <a:endParaRPr lang="fa-IR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5285" y="5308887"/>
            <a:ext cx="238464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شجاعت</a:t>
            </a:r>
            <a:endParaRPr lang="fa-I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9642" y="1650866"/>
            <a:ext cx="216024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رشادت</a:t>
            </a:r>
            <a:endParaRPr lang="fa-IR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4293224"/>
            <a:ext cx="316835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60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باب الحوایج</a:t>
            </a:r>
            <a:endParaRPr lang="fa-IR" sz="6000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396" y="2891705"/>
            <a:ext cx="14512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سقا</a:t>
            </a:r>
            <a:endParaRPr lang="fa-I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4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052736"/>
            <a:ext cx="806489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اما یک درخت دیگه هم هست که از جهنم شاخه هایش به زمین می رساند</a:t>
            </a:r>
            <a:endParaRPr lang="fa-I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00792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5085184"/>
            <a:ext cx="5400600" cy="14465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 رخـت </a:t>
            </a:r>
            <a:r>
              <a:rPr lang="fa-IR" sz="88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زَقــّوُم</a:t>
            </a:r>
            <a:endParaRPr lang="fa-IR" sz="88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908720"/>
            <a:ext cx="5256584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کارهای بد</a:t>
            </a:r>
            <a:endParaRPr lang="fa-IR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3711073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دروغ گفتن 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6934" y="4673777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تهمت زدن</a:t>
            </a:r>
            <a:endParaRPr lang="fa-I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685242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بی احترامی</a:t>
            </a:r>
            <a:endParaRPr lang="fa-IR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25144"/>
            <a:ext cx="19082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بی حجابی</a:t>
            </a:r>
            <a:endParaRPr lang="fa-IR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726668"/>
            <a:ext cx="24482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a-IR" sz="40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مسخره کردن</a:t>
            </a:r>
            <a:endParaRPr lang="fa-IR" sz="40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564" y="3635787"/>
            <a:ext cx="22322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غیبت کردن</a:t>
            </a:r>
            <a:endParaRPr lang="fa-I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412776"/>
            <a:ext cx="6768752" cy="22159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خدا نگهدار</a:t>
            </a:r>
            <a:endParaRPr lang="fa-IR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384"/>
            <a:ext cx="92712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4590" y="0"/>
            <a:ext cx="4246747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400" dirty="0" smtClean="0">
                <a:solidFill>
                  <a:srgbClr val="FF0000"/>
                </a:solidFill>
              </a:rPr>
              <a:t>بِس</a:t>
            </a:r>
            <a:r>
              <a:rPr lang="fa-IR" sz="4400" dirty="0" smtClean="0">
                <a:solidFill>
                  <a:srgbClr val="FF0000"/>
                </a:solidFill>
                <a:latin typeface="Arial"/>
                <a:cs typeface="Arial"/>
              </a:rPr>
              <a:t>ْ</a:t>
            </a:r>
            <a:r>
              <a:rPr lang="fa-IR" sz="4400" dirty="0" smtClean="0">
                <a:solidFill>
                  <a:srgbClr val="FF0000"/>
                </a:solidFill>
              </a:rPr>
              <a:t>مِ اللهِ الرَّح</a:t>
            </a:r>
            <a:r>
              <a:rPr lang="fa-IR" sz="4400" dirty="0" smtClean="0">
                <a:solidFill>
                  <a:srgbClr val="FF0000"/>
                </a:solidFill>
                <a:latin typeface="Arial"/>
                <a:cs typeface="Arial"/>
              </a:rPr>
              <a:t>ْ</a:t>
            </a:r>
            <a:r>
              <a:rPr lang="fa-IR" sz="4400" dirty="0" smtClean="0">
                <a:solidFill>
                  <a:srgbClr val="FF0000"/>
                </a:solidFill>
              </a:rPr>
              <a:t>م</a:t>
            </a:r>
            <a:r>
              <a:rPr lang="fa-IR" sz="4400" dirty="0" smtClean="0">
                <a:solidFill>
                  <a:srgbClr val="FF0000"/>
                </a:solidFill>
                <a:latin typeface="Arial"/>
                <a:cs typeface="Arial"/>
              </a:rPr>
              <a:t>ٰ</a:t>
            </a:r>
            <a:r>
              <a:rPr lang="fa-IR" sz="4400" dirty="0" smtClean="0">
                <a:solidFill>
                  <a:srgbClr val="FF0000"/>
                </a:solidFill>
              </a:rPr>
              <a:t>نِ الرَّحیمِ</a:t>
            </a:r>
            <a:endParaRPr lang="fa-IR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713" y="769441"/>
            <a:ext cx="4500501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اِنّ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 اَن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زَل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اهُ فی لَی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لَةِ ال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َ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رِ</a:t>
            </a:r>
            <a:endParaRPr lang="fa-I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8916" y="1525749"/>
            <a:ext cx="465809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وَم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 اَد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ری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کَ م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ٰ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 لَی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َ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ةُ ال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قَد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رِ</a:t>
            </a:r>
            <a:endParaRPr lang="fa-I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295190"/>
            <a:ext cx="5256584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لَی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لَةُ ال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قَد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رِ خَی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رٌ مِن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اَل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فِ شَه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رٍ</a:t>
            </a:r>
            <a:endParaRPr lang="fa-IR" sz="4400" b="1" cap="all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087052"/>
            <a:ext cx="8712968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تَنَزَّلُ ال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مَلا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ئِکـَةُ وَالرُّوحُ فیه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 بِاِذ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نِ رَبِّهِم مِن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کُلِّ اَم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رٍ</a:t>
            </a:r>
            <a:endParaRPr lang="fa-IR" sz="4200" b="1" cap="all" dirty="0">
              <a:ln/>
              <a:solidFill>
                <a:srgbClr val="00FF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525" y="3842489"/>
            <a:ext cx="5041239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سَلا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مٌ هِیَ حَتّی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مَط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لَعِ ال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فَج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رِ</a:t>
            </a:r>
            <a:endParaRPr lang="fa-IR" sz="4400" b="1" cap="all" dirty="0">
              <a:ln/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522" y="4611930"/>
            <a:ext cx="4234349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صَدَقَ اللهُ ال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عَلِیُّ ال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عَظیمِ</a:t>
            </a:r>
            <a:endParaRPr lang="fa-I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2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54" y="0"/>
            <a:ext cx="92617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4" y="4437111"/>
            <a:ext cx="885698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92D050"/>
                </a:solidFill>
              </a:rPr>
              <a:t>اَللهُمَّ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FF0000"/>
                </a:solidFill>
              </a:rPr>
              <a:t>عَجِّل</a:t>
            </a:r>
            <a:r>
              <a:rPr lang="fa-IR" sz="8000" dirty="0" smtClean="0">
                <a:solidFill>
                  <a:srgbClr val="FF0000"/>
                </a:solidFill>
                <a:latin typeface="Arial"/>
                <a:cs typeface="Arial"/>
              </a:rPr>
              <a:t>ْ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0070C0"/>
                </a:solidFill>
              </a:rPr>
              <a:t>لِـوَلِـیِّک</a:t>
            </a:r>
            <a:r>
              <a:rPr lang="fa-IR" sz="8000" dirty="0" smtClean="0"/>
              <a:t>َ </a:t>
            </a:r>
            <a:r>
              <a:rPr lang="fa-IR" sz="8000" dirty="0" smtClean="0">
                <a:solidFill>
                  <a:srgbClr val="7030A0"/>
                </a:solidFill>
              </a:rPr>
              <a:t>ال</a:t>
            </a:r>
            <a:r>
              <a:rPr lang="fa-IR" sz="8000" dirty="0" smtClean="0">
                <a:solidFill>
                  <a:srgbClr val="7030A0"/>
                </a:solidFill>
                <a:latin typeface="Arial"/>
                <a:cs typeface="Arial"/>
              </a:rPr>
              <a:t>ـْ</a:t>
            </a:r>
            <a:r>
              <a:rPr lang="fa-IR" sz="8000" dirty="0" smtClean="0">
                <a:solidFill>
                  <a:srgbClr val="7030A0"/>
                </a:solidFill>
              </a:rPr>
              <a:t>فَـرَج</a:t>
            </a:r>
            <a:endParaRPr lang="fa-IR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9752" y="219907"/>
            <a:ext cx="6588224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آن سفر کرده که صد قافله دل همره اوست </a:t>
            </a:r>
          </a:p>
          <a:p>
            <a:pPr algn="ctr"/>
            <a:r>
              <a:rPr lang="fa-IR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هر کجاهست خدایا به سلامت دارش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33564" y="2299987"/>
            <a:ext cx="482453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" y="0"/>
            <a:ext cx="912878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960440"/>
          </a:xfrm>
          <a:prstGeom prst="rect">
            <a:avLst/>
          </a:prstGeom>
        </p:spPr>
      </p:pic>
      <p:pic>
        <p:nvPicPr>
          <p:cNvPr id="8" name="ميردامادتودلم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92696" y="587727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" y="0"/>
            <a:ext cx="9232932" cy="7893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" y="0"/>
            <a:ext cx="9232932" cy="7893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1" cy="7605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52520" cy="7389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" y="0"/>
            <a:ext cx="9252520" cy="7173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380628" cy="7389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7" y="0"/>
            <a:ext cx="10153128" cy="7605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0"/>
            <a:ext cx="9812676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0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بِسْمِ اللَّهِ الرَّحْمنِ الرَّحِيم‏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اللَّهُمَّ كُنْ لِوَلِيِّكَ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4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 </a:t>
            </a: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الْحُجَّةِ بْنِ الْحَسَن </a:t>
            </a:r>
            <a:endParaRPr lang="fa-I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Arial" pitchFamily="34" charset="0"/>
              <a:cs typeface="B Badr" pitchFamily="2" charset="-78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صَلَوَاتُكَ عَلَيْهِ وَ عَلَى‏ آبَائِه‏فِي هَذِهِ السَّاعَةِ وَ فِي كُلِّ سَاعَةٍ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وَلِيّـاً وَ حَافِظـاً وَ قَائـداً وَ نَاصِـراً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 دَلِيلًا وَعَيْناً حَتَّى تُسْكِنَهُ أَرْضَكَ طَوْعاً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4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                    </a:t>
            </a:r>
            <a:r>
              <a:rPr kumimoji="0" lang="fa-IR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 تُمَتِّعَهُ فِيهَا طَوِيلًا</a:t>
            </a:r>
            <a:endParaRPr kumimoji="0" lang="fa-IR" sz="5400" b="1" i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7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1227</Words>
  <Application>Microsoft Office PowerPoint</Application>
  <PresentationFormat>On-screen Show (4:3)</PresentationFormat>
  <Paragraphs>564</Paragraphs>
  <Slides>42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parscom</dc:creator>
  <cp:lastModifiedBy>pc</cp:lastModifiedBy>
  <cp:revision>135</cp:revision>
  <dcterms:created xsi:type="dcterms:W3CDTF">2012-05-18T18:33:18Z</dcterms:created>
  <dcterms:modified xsi:type="dcterms:W3CDTF">2014-07-16T20:26:07Z</dcterms:modified>
</cp:coreProperties>
</file>