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1"/>
  </p:sldMasterIdLst>
  <p:notesMasterIdLst>
    <p:notesMasterId r:id="rId74"/>
  </p:notesMasterIdLst>
  <p:sldIdLst>
    <p:sldId id="256" r:id="rId2"/>
    <p:sldId id="257" r:id="rId3"/>
    <p:sldId id="293" r:id="rId4"/>
    <p:sldId id="302" r:id="rId5"/>
    <p:sldId id="344" r:id="rId6"/>
    <p:sldId id="345" r:id="rId7"/>
    <p:sldId id="303" r:id="rId8"/>
    <p:sldId id="304" r:id="rId9"/>
    <p:sldId id="341" r:id="rId10"/>
    <p:sldId id="342" r:id="rId11"/>
    <p:sldId id="343" r:id="rId12"/>
    <p:sldId id="346" r:id="rId13"/>
    <p:sldId id="347" r:id="rId14"/>
    <p:sldId id="348" r:id="rId15"/>
    <p:sldId id="349" r:id="rId16"/>
    <p:sldId id="258" r:id="rId17"/>
    <p:sldId id="301" r:id="rId18"/>
    <p:sldId id="305" r:id="rId19"/>
    <p:sldId id="306" r:id="rId20"/>
    <p:sldId id="307" r:id="rId21"/>
    <p:sldId id="308" r:id="rId22"/>
    <p:sldId id="324" r:id="rId23"/>
    <p:sldId id="309" r:id="rId24"/>
    <p:sldId id="310" r:id="rId25"/>
    <p:sldId id="314" r:id="rId26"/>
    <p:sldId id="325" r:id="rId27"/>
    <p:sldId id="311" r:id="rId28"/>
    <p:sldId id="312" r:id="rId29"/>
    <p:sldId id="313" r:id="rId30"/>
    <p:sldId id="315" r:id="rId31"/>
    <p:sldId id="326" r:id="rId32"/>
    <p:sldId id="316" r:id="rId33"/>
    <p:sldId id="350" r:id="rId34"/>
    <p:sldId id="317" r:id="rId35"/>
    <p:sldId id="318" r:id="rId36"/>
    <p:sldId id="351" r:id="rId37"/>
    <p:sldId id="319" r:id="rId38"/>
    <p:sldId id="320" r:id="rId39"/>
    <p:sldId id="352" r:id="rId40"/>
    <p:sldId id="321" r:id="rId41"/>
    <p:sldId id="327" r:id="rId42"/>
    <p:sldId id="328" r:id="rId43"/>
    <p:sldId id="329" r:id="rId44"/>
    <p:sldId id="340" r:id="rId45"/>
    <p:sldId id="338" r:id="rId46"/>
    <p:sldId id="339" r:id="rId47"/>
    <p:sldId id="333" r:id="rId48"/>
    <p:sldId id="334" r:id="rId49"/>
    <p:sldId id="335" r:id="rId50"/>
    <p:sldId id="337" r:id="rId51"/>
    <p:sldId id="330" r:id="rId52"/>
    <p:sldId id="332" r:id="rId53"/>
    <p:sldId id="259" r:id="rId54"/>
    <p:sldId id="294" r:id="rId55"/>
    <p:sldId id="260" r:id="rId56"/>
    <p:sldId id="261" r:id="rId57"/>
    <p:sldId id="295" r:id="rId58"/>
    <p:sldId id="262" r:id="rId59"/>
    <p:sldId id="296" r:id="rId60"/>
    <p:sldId id="263" r:id="rId61"/>
    <p:sldId id="264" r:id="rId62"/>
    <p:sldId id="300" r:id="rId63"/>
    <p:sldId id="265" r:id="rId64"/>
    <p:sldId id="298" r:id="rId65"/>
    <p:sldId id="266" r:id="rId66"/>
    <p:sldId id="297" r:id="rId67"/>
    <p:sldId id="267" r:id="rId68"/>
    <p:sldId id="268" r:id="rId69"/>
    <p:sldId id="269" r:id="rId70"/>
    <p:sldId id="270" r:id="rId71"/>
    <p:sldId id="271" r:id="rId72"/>
    <p:sldId id="322" r:id="rId73"/>
  </p:sldIdLst>
  <p:sldSz cx="9144000" cy="6858000" type="screen4x3"/>
  <p:notesSz cx="6858000" cy="9144000"/>
  <p:defaultTextStyle>
    <a:defPPr>
      <a:defRPr lang="en-GB"/>
    </a:defPPr>
    <a:lvl1pPr algn="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ndalus" pitchFamily="18" charset="-78"/>
      </a:defRPr>
    </a:lvl1pPr>
    <a:lvl2pPr marL="457200" algn="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ndalus" pitchFamily="18" charset="-78"/>
      </a:defRPr>
    </a:lvl2pPr>
    <a:lvl3pPr marL="914400" algn="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ndalus" pitchFamily="18" charset="-78"/>
      </a:defRPr>
    </a:lvl3pPr>
    <a:lvl4pPr marL="1371600" algn="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ndalus" pitchFamily="18" charset="-78"/>
      </a:defRPr>
    </a:lvl4pPr>
    <a:lvl5pPr marL="1828800" algn="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ndalus" pitchFamily="18" charset="-78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Andalus" pitchFamily="18" charset="-78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Andalus" pitchFamily="18" charset="-78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Andalus" pitchFamily="18" charset="-78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Andalus" pitchFamily="18" charset="-7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FF99FF"/>
    <a:srgbClr val="FFCCFF"/>
    <a:srgbClr val="FF9900"/>
    <a:srgbClr val="FF3300"/>
    <a:srgbClr val="66FF33"/>
    <a:srgbClr val="00FFFF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36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pPr>
              <a:defRPr/>
            </a:pPr>
            <a:fld id="{BF3BF728-1738-41F6-A7B3-0C80190514FC}" type="datetimeFigureOut">
              <a:rPr lang="fa-IR"/>
              <a:pPr>
                <a:defRPr/>
              </a:pPr>
              <a:t>10/05/1441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fa-I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pPr>
              <a:defRPr/>
            </a:pPr>
            <a:fld id="{50CC664F-1774-48E1-89FB-8629F8DE69E8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076050-EA8F-4917-ABA1-08B9711ED8E8}" type="slidenum">
              <a:rPr lang="fa-IR" smtClean="0"/>
              <a:pPr/>
              <a:t>1</a:t>
            </a:fld>
            <a:endParaRPr lang="fa-I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51283-6177-44D9-8584-36BDAC29E4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32CCE-E584-4ABF-9D9D-2D3A4853D3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88B26-7B11-40EA-AF0F-D2CEDC3BD0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79F07-8567-4ABE-9D6F-BF0ADCD549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0FA4F-8A0E-48FB-81D3-FC30D3A7BFB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2F120-AD62-47D2-AC59-89DE964F1E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706CB-F732-4343-98E0-7853BE8541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DA761-FF8F-42C8-A151-5520A00C35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DF785-305D-4054-A88C-46FFF5F4AD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B5ADB-1CBC-431A-95E9-9560EE098A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38F16-76DB-4340-B81A-3CC59D0F96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933EED3-2980-4CAC-9B43-79A1FA1B12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971800"/>
            <a:ext cx="8534400" cy="1143000"/>
          </a:xfrm>
        </p:spPr>
        <p:txBody>
          <a:bodyPr/>
          <a:lstStyle/>
          <a:p>
            <a:pPr eaLnBrk="1" hangingPunct="1"/>
            <a:r>
              <a:rPr lang="fa-IR" sz="6500" b="1" dirty="0" smtClean="0">
                <a:cs typeface="Homa" pitchFamily="2" charset="-78"/>
              </a:rPr>
              <a:t>بسم الله الرحمن </a:t>
            </a:r>
            <a:r>
              <a:rPr lang="fa-IR" sz="6500" b="1" dirty="0" smtClean="0">
                <a:cs typeface="Homa" pitchFamily="2" charset="-78"/>
              </a:rPr>
              <a:t>الرحیم</a:t>
            </a:r>
            <a:endParaRPr lang="en-GB" sz="6500" b="1" dirty="0" smtClean="0">
              <a:cs typeface="Homa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smtClean="0"/>
              <a:t>نوجوانی و بلوغ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152400" y="2057400"/>
            <a:ext cx="8839200" cy="4495800"/>
          </a:xfrm>
        </p:spPr>
        <p:txBody>
          <a:bodyPr/>
          <a:lstStyle/>
          <a:p>
            <a:pPr eaLnBrk="1" hangingPunct="1"/>
            <a:r>
              <a:rPr lang="fa-IR" sz="2400" dirty="0" smtClean="0"/>
              <a:t>د. بلوغ عرفى (سن قانونى): </a:t>
            </a:r>
            <a:r>
              <a:rPr lang="fa-IR" sz="2400" dirty="0" smtClean="0"/>
              <a:t>قوانین </a:t>
            </a:r>
            <a:r>
              <a:rPr lang="fa-IR" sz="2400" dirty="0" smtClean="0"/>
              <a:t>مدنى كشورها اغلب دو </a:t>
            </a:r>
            <a:r>
              <a:rPr lang="fa-IR" sz="2400" dirty="0" smtClean="0"/>
              <a:t>یا </a:t>
            </a:r>
            <a:r>
              <a:rPr lang="fa-IR" sz="2400" dirty="0" smtClean="0"/>
              <a:t>سه سال </a:t>
            </a:r>
            <a:r>
              <a:rPr lang="fa-IR" sz="2400" dirty="0" smtClean="0"/>
              <a:t>دیرتر </a:t>
            </a:r>
            <a:r>
              <a:rPr lang="fa-IR" sz="2400" dirty="0" smtClean="0"/>
              <a:t>از دستورات شرعى نوجوانان را بالغ و مسؤول رفتار خود مى داند.</a:t>
            </a:r>
            <a:endParaRPr lang="en-US" sz="2400" dirty="0" smtClean="0"/>
          </a:p>
          <a:p>
            <a:pPr eaLnBrk="1" hangingPunct="1"/>
            <a:r>
              <a:rPr lang="fa-IR" sz="2400" dirty="0" smtClean="0"/>
              <a:t>هـ. بلوغ روانى (بلوغ </a:t>
            </a:r>
            <a:r>
              <a:rPr lang="fa-IR" sz="2400" dirty="0" smtClean="0"/>
              <a:t>شخصیّت</a:t>
            </a:r>
            <a:r>
              <a:rPr lang="fa-IR" sz="2400" dirty="0" smtClean="0"/>
              <a:t>): بلوغ روانى داراى جنبه هاى گوناگونى از </a:t>
            </a:r>
            <a:r>
              <a:rPr lang="fa-IR" sz="2400" dirty="0" smtClean="0"/>
              <a:t>قبیل </a:t>
            </a:r>
            <a:r>
              <a:rPr lang="fa-IR" sz="2400" dirty="0" smtClean="0"/>
              <a:t>پختگى، هوش، درك </a:t>
            </a:r>
            <a:r>
              <a:rPr lang="fa-IR" sz="2400" dirty="0" smtClean="0"/>
              <a:t>مفاهیم </a:t>
            </a:r>
            <a:r>
              <a:rPr lang="fa-IR" sz="2400" dirty="0" smtClean="0"/>
              <a:t>اخلاقى، نقطه اوج حافظه، كمال اراده، انفعالات و </a:t>
            </a:r>
            <a:r>
              <a:rPr lang="fa-IR" sz="2400" dirty="0" smtClean="0"/>
              <a:t>سایرخصوصیات </a:t>
            </a:r>
            <a:r>
              <a:rPr lang="fa-IR" sz="2400" dirty="0" smtClean="0"/>
              <a:t>ذهنى است كه در صورت هماهنگى، تعادل فرد را به وجود مى آورد و در صورت ناهماهنگى، موجب رفتار </a:t>
            </a:r>
            <a:r>
              <a:rPr lang="fa-IR" sz="2400" dirty="0" smtClean="0"/>
              <a:t>غیر </a:t>
            </a:r>
            <a:r>
              <a:rPr lang="fa-IR" sz="2400" dirty="0" smtClean="0"/>
              <a:t>عادى </a:t>
            </a:r>
            <a:r>
              <a:rPr lang="fa-IR" sz="2400" dirty="0" smtClean="0"/>
              <a:t>یا </a:t>
            </a:r>
            <a:r>
              <a:rPr lang="fa-IR" sz="2400" dirty="0" smtClean="0"/>
              <a:t>بى تعادلى روانى مى شود.</a:t>
            </a:r>
            <a:endParaRPr lang="en-US" sz="2400" dirty="0" smtClean="0"/>
          </a:p>
          <a:p>
            <a:pPr eaLnBrk="1" hangingPunct="1"/>
            <a:r>
              <a:rPr lang="fa-IR" sz="2400" dirty="0" smtClean="0"/>
              <a:t>با توجه به </a:t>
            </a:r>
            <a:r>
              <a:rPr lang="fa-IR" sz="2400" dirty="0" smtClean="0"/>
              <a:t>تعاریف </a:t>
            </a:r>
            <a:r>
              <a:rPr lang="fa-IR" sz="2400" dirty="0" smtClean="0"/>
              <a:t>ارائه شده، بلوغ داراى معانى متفاوتى است، اما منظور روان شناسان ازآن، </a:t>
            </a:r>
            <a:r>
              <a:rPr lang="fa-IR" sz="2400" dirty="0" smtClean="0"/>
              <a:t>بیش ترتغییرات </a:t>
            </a:r>
            <a:r>
              <a:rPr lang="fa-IR" sz="2400" dirty="0" smtClean="0"/>
              <a:t>بدنى (جسمى و جنسى) مى باشد. آنان مراد خود را از </a:t>
            </a:r>
            <a:r>
              <a:rPr lang="fa-IR" sz="2400" dirty="0" smtClean="0"/>
              <a:t>دیگر </a:t>
            </a:r>
            <a:r>
              <a:rPr lang="fa-IR" sz="2400" dirty="0" smtClean="0"/>
              <a:t>موارد بلوغ با پسوند مى </a:t>
            </a:r>
            <a:r>
              <a:rPr lang="fa-IR" sz="2400" dirty="0" smtClean="0"/>
              <a:t>آورند، </a:t>
            </a:r>
            <a:r>
              <a:rPr lang="fa-IR" sz="2400" dirty="0" smtClean="0"/>
              <a:t>مثل بلوغ روانى، بلوغ شرعى و بلوغ عرفى و... .</a:t>
            </a:r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endParaRPr lang="fa-IR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76200" y="1981200"/>
            <a:ext cx="8915400" cy="4572000"/>
          </a:xfrm>
        </p:spPr>
        <p:txBody>
          <a:bodyPr/>
          <a:lstStyle/>
          <a:p>
            <a:pPr eaLnBrk="1" hangingPunct="1"/>
            <a:r>
              <a:rPr lang="fa-IR" sz="2200" dirty="0" smtClean="0"/>
              <a:t>نوجوانى</a:t>
            </a:r>
            <a:r>
              <a:rPr lang="fa-IR" sz="2200" dirty="0" smtClean="0"/>
              <a:t>: اصطلاح «نوجوانى» (</a:t>
            </a:r>
            <a:r>
              <a:rPr lang="en-US" sz="2200" dirty="0" err="1" smtClean="0"/>
              <a:t>Adolesence</a:t>
            </a:r>
            <a:r>
              <a:rPr lang="en-US" sz="2200" dirty="0" smtClean="0"/>
              <a:t>) </a:t>
            </a:r>
            <a:r>
              <a:rPr lang="fa-IR" sz="2200" dirty="0" smtClean="0"/>
              <a:t>در </a:t>
            </a:r>
            <a:r>
              <a:rPr lang="fa-IR" sz="2200" dirty="0" smtClean="0"/>
              <a:t>مقایسه </a:t>
            </a:r>
            <a:r>
              <a:rPr lang="fa-IR" sz="2200" dirty="0" smtClean="0"/>
              <a:t>با كلمه «بلوغ» معناى </a:t>
            </a:r>
            <a:r>
              <a:rPr lang="fa-IR" sz="2200" dirty="0" smtClean="0"/>
              <a:t>وسیع </a:t>
            </a:r>
            <a:r>
              <a:rPr lang="fa-IR" sz="2200" dirty="0" smtClean="0"/>
              <a:t>ترى دارد و دوران مهمى از زندگى انسان را شامل مى شود. </a:t>
            </a:r>
            <a:r>
              <a:rPr lang="fa-IR" sz="2200" dirty="0" smtClean="0"/>
              <a:t>سنین بین 12 18سالگى</a:t>
            </a:r>
            <a:r>
              <a:rPr lang="fa-IR" sz="2200" dirty="0" smtClean="0"/>
              <a:t>، كه </a:t>
            </a:r>
            <a:r>
              <a:rPr lang="fa-IR" sz="2200" dirty="0" smtClean="0"/>
              <a:t>سنین </a:t>
            </a:r>
            <a:r>
              <a:rPr lang="fa-IR" sz="2200" dirty="0" smtClean="0"/>
              <a:t>نوجوانى است، خود به به مراحلی تقسیم می شود</a:t>
            </a:r>
          </a:p>
          <a:p>
            <a:pPr eaLnBrk="1" hangingPunct="1"/>
            <a:endParaRPr lang="fa-IR" sz="2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smtClean="0"/>
              <a:t>روان شناسى خطرهاى بلوغ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839200" cy="4114800"/>
          </a:xfrm>
        </p:spPr>
        <p:txBody>
          <a:bodyPr rtlCol="1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2600" dirty="0" smtClean="0"/>
              <a:t>الف </a:t>
            </a:r>
            <a:r>
              <a:rPr lang="fa-IR" sz="2600" dirty="0" smtClean="0"/>
              <a:t>خودپندارى نامساعد: معمولاًنوجوانان </a:t>
            </a:r>
            <a:r>
              <a:rPr lang="fa-IR" sz="2600" dirty="0" smtClean="0"/>
              <a:t>این </a:t>
            </a:r>
            <a:r>
              <a:rPr lang="fa-IR" sz="2600" dirty="0" smtClean="0"/>
              <a:t>دوره را با خودپندارى نامساعد سپرى مى </a:t>
            </a:r>
            <a:r>
              <a:rPr lang="fa-IR" sz="2600" dirty="0" smtClean="0"/>
              <a:t>كنند، زیرا </a:t>
            </a:r>
            <a:r>
              <a:rPr lang="fa-IR" sz="2600" dirty="0" smtClean="0"/>
              <a:t>نسبت به خود، نظر مثبت دارند، ولى به </a:t>
            </a:r>
            <a:r>
              <a:rPr lang="fa-IR" sz="2600" dirty="0" smtClean="0"/>
              <a:t>دلیل </a:t>
            </a:r>
            <a:r>
              <a:rPr lang="fa-IR" sz="2600" dirty="0" smtClean="0"/>
              <a:t>آن كه </a:t>
            </a:r>
            <a:r>
              <a:rPr lang="fa-IR" sz="2600" dirty="0" smtClean="0"/>
              <a:t>محیط </a:t>
            </a:r>
            <a:r>
              <a:rPr lang="fa-IR" sz="2600" dirty="0" smtClean="0"/>
              <a:t>اجتماعى با آن ها برخورد مناسب ندارد، آن ها را </a:t>
            </a:r>
            <a:r>
              <a:rPr lang="fa-IR" sz="2600" dirty="0" smtClean="0"/>
              <a:t>تحقیر </a:t>
            </a:r>
            <a:r>
              <a:rPr lang="fa-IR" sz="2600" dirty="0" smtClean="0"/>
              <a:t>مى كند و مرتب </a:t>
            </a:r>
            <a:r>
              <a:rPr lang="fa-IR" sz="2600" dirty="0" smtClean="0"/>
              <a:t>تغییرات </a:t>
            </a:r>
            <a:r>
              <a:rPr lang="fa-IR" sz="2600" dirty="0" smtClean="0"/>
              <a:t>بدنى شان را به تمسخر مى </a:t>
            </a:r>
            <a:r>
              <a:rPr lang="fa-IR" sz="2600" dirty="0" smtClean="0"/>
              <a:t>گیرد</a:t>
            </a:r>
            <a:r>
              <a:rPr lang="fa-IR" sz="2600" dirty="0" smtClean="0"/>
              <a:t>، نوجوانان از هرگونه </a:t>
            </a:r>
            <a:r>
              <a:rPr lang="fa-IR" sz="2600" dirty="0" smtClean="0"/>
              <a:t>تشویق </a:t>
            </a:r>
            <a:r>
              <a:rPr lang="fa-IR" sz="2600" dirty="0" smtClean="0"/>
              <a:t>و </a:t>
            </a:r>
            <a:r>
              <a:rPr lang="fa-IR" sz="2600" dirty="0" smtClean="0"/>
              <a:t>تمجیدى </a:t>
            </a:r>
            <a:r>
              <a:rPr lang="fa-IR" sz="2600" dirty="0" smtClean="0"/>
              <a:t>محروم مى شوند و </a:t>
            </a:r>
            <a:r>
              <a:rPr lang="fa-IR" sz="2600" dirty="0" smtClean="0"/>
              <a:t>این </a:t>
            </a:r>
            <a:r>
              <a:rPr lang="fa-IR" sz="2600" dirty="0" smtClean="0"/>
              <a:t>به </a:t>
            </a:r>
            <a:r>
              <a:rPr lang="fa-IR" sz="2600" dirty="0" smtClean="0"/>
              <a:t>تدریج</a:t>
            </a:r>
            <a:r>
              <a:rPr lang="fa-IR" sz="2600" dirty="0" smtClean="0"/>
              <a:t>، سبب لطمه </a:t>
            </a:r>
            <a:r>
              <a:rPr lang="fa-IR" sz="2600" dirty="0" smtClean="0"/>
              <a:t>دیدن </a:t>
            </a:r>
            <a:r>
              <a:rPr lang="fa-IR" sz="2600" dirty="0" smtClean="0"/>
              <a:t>آن ها و خودپندارى شان مى شود و در </a:t>
            </a:r>
            <a:r>
              <a:rPr lang="fa-IR" sz="2600" dirty="0" smtClean="0"/>
              <a:t>این </a:t>
            </a:r>
            <a:r>
              <a:rPr lang="fa-IR" sz="2600" dirty="0" smtClean="0"/>
              <a:t>صورت، نسبت به خود نظر منفى </a:t>
            </a:r>
            <a:r>
              <a:rPr lang="fa-IR" sz="2600" dirty="0" smtClean="0"/>
              <a:t>پیدا </a:t>
            </a:r>
            <a:r>
              <a:rPr lang="fa-IR" sz="2600" dirty="0" smtClean="0"/>
              <a:t>مى كنند و عزّت نفس خود را از دست مى دهند.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2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2600" dirty="0" smtClean="0"/>
              <a:t>ب </a:t>
            </a:r>
            <a:r>
              <a:rPr lang="fa-IR" sz="2600" dirty="0" smtClean="0"/>
              <a:t>شكست و ناكامى: رشد </a:t>
            </a:r>
            <a:r>
              <a:rPr lang="fa-IR" sz="2600" dirty="0" smtClean="0"/>
              <a:t>سریع </a:t>
            </a:r>
            <a:r>
              <a:rPr lang="fa-IR" sz="2600" dirty="0" smtClean="0"/>
              <a:t>بدنى در دوره نوجوانى با كمبود </a:t>
            </a:r>
            <a:r>
              <a:rPr lang="fa-IR" sz="2600" dirty="0" smtClean="0"/>
              <a:t>نیرو </a:t>
            </a:r>
            <a:r>
              <a:rPr lang="fa-IR" sz="2600" dirty="0" smtClean="0"/>
              <a:t>همراه مى شود كه در </a:t>
            </a:r>
            <a:r>
              <a:rPr lang="fa-IR" sz="2600" dirty="0" smtClean="0"/>
              <a:t>نتیجه </a:t>
            </a:r>
            <a:r>
              <a:rPr lang="fa-IR" sz="2600" dirty="0" smtClean="0"/>
              <a:t>به كاهش </a:t>
            </a:r>
            <a:r>
              <a:rPr lang="fa-IR" sz="2600" dirty="0" smtClean="0"/>
              <a:t>میزان </a:t>
            </a:r>
            <a:r>
              <a:rPr lang="fa-IR" sz="2600" dirty="0" smtClean="0"/>
              <a:t>كار و </a:t>
            </a:r>
            <a:r>
              <a:rPr lang="fa-IR" sz="2600" dirty="0" smtClean="0"/>
              <a:t>پیدایش </a:t>
            </a:r>
            <a:r>
              <a:rPr lang="fa-IR" sz="2600" dirty="0" smtClean="0"/>
              <a:t>ملالت و خستگى نسبت به هرگونه </a:t>
            </a:r>
            <a:r>
              <a:rPr lang="fa-IR" sz="2600" dirty="0" smtClean="0"/>
              <a:t>فعالیت </a:t>
            </a:r>
            <a:r>
              <a:rPr lang="fa-IR" sz="2600" dirty="0" smtClean="0"/>
              <a:t>كه مستلزم تلاش است، منجر خواهد شد.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839200" cy="4114800"/>
          </a:xfrm>
        </p:spPr>
        <p:txBody>
          <a:bodyPr rtlCol="1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2700" dirty="0" smtClean="0"/>
              <a:t>ج </a:t>
            </a:r>
            <a:r>
              <a:rPr lang="fa-IR" sz="2700" dirty="0" smtClean="0"/>
              <a:t>آماده نبودن براى </a:t>
            </a:r>
            <a:r>
              <a:rPr lang="fa-IR" sz="2700" dirty="0" smtClean="0"/>
              <a:t>تغییرات </a:t>
            </a:r>
            <a:r>
              <a:rPr lang="fa-IR" sz="2700" dirty="0" smtClean="0"/>
              <a:t>بلوغ : كمتر نوجوانى است كه </a:t>
            </a:r>
            <a:r>
              <a:rPr lang="fa-IR" sz="2700" dirty="0" smtClean="0"/>
              <a:t>تغییرات </a:t>
            </a:r>
            <a:r>
              <a:rPr lang="fa-IR" sz="2700" dirty="0" smtClean="0"/>
              <a:t>دوران بلوغ را از قبل شناخته باشد و چون اطلاع ندارد و </a:t>
            </a:r>
            <a:r>
              <a:rPr lang="fa-IR" sz="2700" dirty="0" smtClean="0"/>
              <a:t>یاازنظر </a:t>
            </a:r>
            <a:r>
              <a:rPr lang="fa-IR" sz="2700" dirty="0" smtClean="0"/>
              <a:t>روان شناختى آماده </a:t>
            </a:r>
            <a:r>
              <a:rPr lang="fa-IR" sz="2700" dirty="0" smtClean="0"/>
              <a:t>این تغییرات نیست،ممكن </a:t>
            </a:r>
            <a:r>
              <a:rPr lang="fa-IR" sz="2700" dirty="0" smtClean="0"/>
              <a:t>است ضربه </a:t>
            </a:r>
            <a:r>
              <a:rPr lang="fa-IR" sz="2700" dirty="0" smtClean="0"/>
              <a:t>ببیندوگرایش </a:t>
            </a:r>
            <a:r>
              <a:rPr lang="fa-IR" sz="2700" dirty="0" smtClean="0"/>
              <a:t>هاى نامساعدى نسبت به </a:t>
            </a:r>
            <a:r>
              <a:rPr lang="fa-IR" sz="2700" dirty="0" smtClean="0"/>
              <a:t>این </a:t>
            </a:r>
            <a:r>
              <a:rPr lang="fa-IR" sz="2700" dirty="0" smtClean="0"/>
              <a:t>گونه </a:t>
            </a:r>
            <a:r>
              <a:rPr lang="fa-IR" sz="2700" dirty="0" smtClean="0"/>
              <a:t>تغییرات پیدا </a:t>
            </a:r>
            <a:r>
              <a:rPr lang="fa-IR" sz="2700" dirty="0" smtClean="0"/>
              <a:t>كند. </a:t>
            </a:r>
            <a:r>
              <a:rPr lang="fa-IR" sz="2700" dirty="0" smtClean="0"/>
              <a:t>دلیل این </a:t>
            </a:r>
            <a:r>
              <a:rPr lang="fa-IR" sz="2700" dirty="0" smtClean="0"/>
              <a:t>موضوع گاهى مربوط به </a:t>
            </a:r>
            <a:r>
              <a:rPr lang="fa-IR" sz="2700" dirty="0" smtClean="0"/>
              <a:t>والدین </a:t>
            </a:r>
            <a:r>
              <a:rPr lang="fa-IR" sz="2700" dirty="0" smtClean="0"/>
              <a:t>است و گاهى مربوط به مدرسه كه سؤال از </a:t>
            </a:r>
            <a:r>
              <a:rPr lang="fa-IR" sz="2700" dirty="0" smtClean="0"/>
              <a:t>این </a:t>
            </a:r>
            <a:r>
              <a:rPr lang="fa-IR" sz="2700" dirty="0" smtClean="0"/>
              <a:t>مسائل را براى نوجوان </a:t>
            </a:r>
            <a:r>
              <a:rPr lang="fa-IR" sz="2700" dirty="0" smtClean="0"/>
              <a:t>قبیح </a:t>
            </a:r>
            <a:r>
              <a:rPr lang="fa-IR" sz="2700" dirty="0" smtClean="0"/>
              <a:t>مى دانند. متأسفانه حتى گاهى </a:t>
            </a:r>
            <a:r>
              <a:rPr lang="fa-IR" sz="2700" dirty="0" smtClean="0"/>
              <a:t>مربیان </a:t>
            </a:r>
            <a:r>
              <a:rPr lang="fa-IR" sz="2700" dirty="0" smtClean="0"/>
              <a:t>بهداشت </a:t>
            </a:r>
            <a:r>
              <a:rPr lang="fa-IR" sz="2700" dirty="0" smtClean="0"/>
              <a:t>نیزتوجهى </a:t>
            </a:r>
            <a:r>
              <a:rPr lang="fa-IR" sz="2700" dirty="0" smtClean="0"/>
              <a:t>به </a:t>
            </a:r>
            <a:r>
              <a:rPr lang="fa-IR" sz="2700" dirty="0" smtClean="0"/>
              <a:t>این </a:t>
            </a:r>
            <a:r>
              <a:rPr lang="fa-IR" sz="2700" dirty="0" smtClean="0"/>
              <a:t>مسائل ندارند</a:t>
            </a:r>
            <a:r>
              <a:rPr lang="fa-IR" sz="2700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a-IR" sz="27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2700" dirty="0" smtClean="0"/>
              <a:t>د </a:t>
            </a:r>
            <a:r>
              <a:rPr lang="fa-IR" sz="2700" dirty="0" smtClean="0"/>
              <a:t>انحراف در نضج و نمو جنسى: ممكن است بلوغ به شكل زودرس </a:t>
            </a:r>
            <a:r>
              <a:rPr lang="fa-IR" sz="2700" dirty="0" smtClean="0"/>
              <a:t>ویا دیررس </a:t>
            </a:r>
            <a:r>
              <a:rPr lang="fa-IR" sz="2700" dirty="0" smtClean="0"/>
              <a:t>ظاهر شودكه درهردوصورت، موجب نگرانى و ناراحتى نوجوان مى </a:t>
            </a:r>
            <a:r>
              <a:rPr lang="fa-IR" sz="2700" dirty="0" smtClean="0"/>
              <a:t>شود، زیرا </a:t>
            </a:r>
            <a:r>
              <a:rPr lang="fa-IR" sz="2700" dirty="0" smtClean="0"/>
              <a:t>به </a:t>
            </a:r>
            <a:r>
              <a:rPr lang="fa-IR" sz="2700" dirty="0" smtClean="0"/>
              <a:t>پذیرش </a:t>
            </a:r>
            <a:r>
              <a:rPr lang="fa-IR" sz="2700" dirty="0" smtClean="0"/>
              <a:t>اجتماعى اولطمه مى زند و منجر به طرد </a:t>
            </a:r>
            <a:r>
              <a:rPr lang="fa-IR" sz="2700" dirty="0" smtClean="0"/>
              <a:t>یاكناره گیرى </a:t>
            </a:r>
            <a:r>
              <a:rPr lang="fa-IR" sz="2700" dirty="0" smtClean="0"/>
              <a:t>او ازهم سالان مى گردد.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a-IR" sz="27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dirty="0" smtClean="0"/>
              <a:t>تغییرات </a:t>
            </a:r>
            <a:r>
              <a:rPr lang="fa-IR" dirty="0" smtClean="0"/>
              <a:t>همگانى دوران بلوغ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915400" cy="4572000"/>
          </a:xfrm>
        </p:spPr>
        <p:txBody>
          <a:bodyPr/>
          <a:lstStyle/>
          <a:p>
            <a:pPr eaLnBrk="1" hangingPunct="1">
              <a:lnSpc>
                <a:spcPct val="105000"/>
              </a:lnSpc>
              <a:spcAft>
                <a:spcPts val="1000"/>
              </a:spcAft>
            </a:pPr>
            <a:r>
              <a:rPr lang="fa-IR" sz="2100" dirty="0" smtClean="0">
                <a:cs typeface="Times New Roman" pitchFamily="18" charset="0"/>
              </a:rPr>
              <a:t>الف. </a:t>
            </a:r>
            <a:r>
              <a:rPr lang="fa-IR" sz="2100" dirty="0" smtClean="0">
                <a:cs typeface="Times New Roman" pitchFamily="18" charset="0"/>
              </a:rPr>
              <a:t>انزواطلبى: نوجوان با </a:t>
            </a:r>
            <a:r>
              <a:rPr lang="fa-IR" sz="2100" dirty="0" smtClean="0">
                <a:cs typeface="Times New Roman" pitchFamily="18" charset="0"/>
              </a:rPr>
              <a:t>رسیدن </a:t>
            </a:r>
            <a:r>
              <a:rPr lang="fa-IR" sz="2100" dirty="0" smtClean="0">
                <a:cs typeface="Times New Roman" pitchFamily="18" charset="0"/>
              </a:rPr>
              <a:t>به بلوغ، از خانواده و هم سالان منزوى مى شود و </a:t>
            </a:r>
            <a:r>
              <a:rPr lang="fa-IR" sz="2100" dirty="0" smtClean="0">
                <a:cs typeface="Times New Roman" pitchFamily="18" charset="0"/>
              </a:rPr>
              <a:t>بیش </a:t>
            </a:r>
            <a:r>
              <a:rPr lang="fa-IR" sz="2100" dirty="0" smtClean="0">
                <a:cs typeface="Times New Roman" pitchFamily="18" charset="0"/>
              </a:rPr>
              <a:t>تر اوقات با آن ها نزاع دارد و به </a:t>
            </a:r>
            <a:r>
              <a:rPr lang="fa-IR" sz="2100" dirty="0" smtClean="0">
                <a:cs typeface="Times New Roman" pitchFamily="18" charset="0"/>
              </a:rPr>
              <a:t>این </a:t>
            </a:r>
            <a:r>
              <a:rPr lang="fa-IR" sz="2100" dirty="0" smtClean="0">
                <a:cs typeface="Times New Roman" pitchFamily="18" charset="0"/>
              </a:rPr>
              <a:t>مى </a:t>
            </a:r>
            <a:r>
              <a:rPr lang="fa-IR" sz="2100" dirty="0" smtClean="0">
                <a:cs typeface="Times New Roman" pitchFamily="18" charset="0"/>
              </a:rPr>
              <a:t>اندیشد </a:t>
            </a:r>
            <a:r>
              <a:rPr lang="fa-IR" sz="2100" dirty="0" smtClean="0">
                <a:cs typeface="Times New Roman" pitchFamily="18" charset="0"/>
              </a:rPr>
              <a:t>كه چرا </a:t>
            </a:r>
            <a:r>
              <a:rPr lang="fa-IR" sz="2100" dirty="0" smtClean="0">
                <a:cs typeface="Times New Roman" pitchFamily="18" charset="0"/>
              </a:rPr>
              <a:t>اطرافیان </a:t>
            </a:r>
            <a:r>
              <a:rPr lang="fa-IR" sz="2100" dirty="0" smtClean="0">
                <a:cs typeface="Times New Roman" pitchFamily="18" charset="0"/>
              </a:rPr>
              <a:t>او را درك نمى كنند.</a:t>
            </a:r>
            <a:endParaRPr lang="en-US" sz="2100" dirty="0" smtClean="0">
              <a:cs typeface="Times New Roman" pitchFamily="18" charset="0"/>
            </a:endParaRPr>
          </a:p>
          <a:p>
            <a:pPr eaLnBrk="1" hangingPunct="1">
              <a:lnSpc>
                <a:spcPct val="105000"/>
              </a:lnSpc>
              <a:spcAft>
                <a:spcPts val="1000"/>
              </a:spcAft>
            </a:pPr>
            <a:r>
              <a:rPr lang="fa-IR" sz="2100" dirty="0" smtClean="0">
                <a:cs typeface="Times New Roman" pitchFamily="18" charset="0"/>
              </a:rPr>
              <a:t>ب. </a:t>
            </a:r>
            <a:r>
              <a:rPr lang="fa-IR" sz="2100" dirty="0" smtClean="0">
                <a:cs typeface="Times New Roman" pitchFamily="18" charset="0"/>
              </a:rPr>
              <a:t>خستگى و ملامت: نوجوان از مدرسه و </a:t>
            </a:r>
            <a:r>
              <a:rPr lang="fa-IR" sz="2100" dirty="0" smtClean="0">
                <a:cs typeface="Times New Roman" pitchFamily="18" charset="0"/>
              </a:rPr>
              <a:t>فعالیت </a:t>
            </a:r>
            <a:r>
              <a:rPr lang="fa-IR" sz="2100" dirty="0" smtClean="0">
                <a:cs typeface="Times New Roman" pitchFamily="18" charset="0"/>
              </a:rPr>
              <a:t>هاى اجتماعى و </a:t>
            </a:r>
            <a:r>
              <a:rPr lang="fa-IR" sz="2100" dirty="0" smtClean="0">
                <a:cs typeface="Times New Roman" pitchFamily="18" charset="0"/>
              </a:rPr>
              <a:t>زندگى </a:t>
            </a:r>
            <a:r>
              <a:rPr lang="fa-IR" sz="2100" dirty="0" smtClean="0">
                <a:cs typeface="Times New Roman" pitchFamily="18" charset="0"/>
              </a:rPr>
              <a:t>به طور </a:t>
            </a:r>
            <a:r>
              <a:rPr lang="fa-IR" sz="2100" dirty="0" smtClean="0">
                <a:cs typeface="Times New Roman" pitchFamily="18" charset="0"/>
              </a:rPr>
              <a:t>كلّى </a:t>
            </a:r>
            <a:r>
              <a:rPr lang="fa-IR" sz="2100" dirty="0" smtClean="0">
                <a:cs typeface="Times New Roman" pitchFamily="18" charset="0"/>
              </a:rPr>
              <a:t>خسته و ملول مى شود و در </a:t>
            </a:r>
            <a:r>
              <a:rPr lang="fa-IR" sz="2100" dirty="0" smtClean="0">
                <a:cs typeface="Times New Roman" pitchFamily="18" charset="0"/>
              </a:rPr>
              <a:t>نتیجه</a:t>
            </a:r>
            <a:r>
              <a:rPr lang="fa-IR" sz="2100" dirty="0" smtClean="0">
                <a:cs typeface="Times New Roman" pitchFamily="18" charset="0"/>
              </a:rPr>
              <a:t>، تا مى تواند كم كارى مى </a:t>
            </a:r>
            <a:r>
              <a:rPr lang="fa-IR" sz="2100" dirty="0" smtClean="0">
                <a:cs typeface="Times New Roman" pitchFamily="18" charset="0"/>
              </a:rPr>
              <a:t>كند، </a:t>
            </a:r>
            <a:r>
              <a:rPr lang="fa-IR" sz="2100" dirty="0" smtClean="0">
                <a:cs typeface="Times New Roman" pitchFamily="18" charset="0"/>
              </a:rPr>
              <a:t>مثلاً بعضى از آن هامى </a:t>
            </a:r>
            <a:r>
              <a:rPr lang="fa-IR" sz="2100" dirty="0" smtClean="0">
                <a:cs typeface="Times New Roman" pitchFamily="18" charset="0"/>
              </a:rPr>
              <a:t>گویند:ذهنم </a:t>
            </a:r>
            <a:r>
              <a:rPr lang="fa-IR" sz="2100" dirty="0" smtClean="0">
                <a:cs typeface="Times New Roman" pitchFamily="18" charset="0"/>
              </a:rPr>
              <a:t>نمى كشد درس بخوانم.</a:t>
            </a:r>
            <a:endParaRPr lang="en-US" sz="2100" dirty="0" smtClean="0">
              <a:cs typeface="Times New Roman" pitchFamily="18" charset="0"/>
            </a:endParaRPr>
          </a:p>
          <a:p>
            <a:pPr eaLnBrk="1" hangingPunct="1">
              <a:lnSpc>
                <a:spcPct val="105000"/>
              </a:lnSpc>
              <a:spcAft>
                <a:spcPts val="1000"/>
              </a:spcAft>
            </a:pPr>
            <a:r>
              <a:rPr lang="fa-IR" sz="2100" dirty="0" smtClean="0">
                <a:cs typeface="Times New Roman" pitchFamily="18" charset="0"/>
              </a:rPr>
              <a:t>ج. </a:t>
            </a:r>
            <a:r>
              <a:rPr lang="fa-IR" sz="2100" dirty="0" smtClean="0">
                <a:cs typeface="Times New Roman" pitchFamily="18" charset="0"/>
              </a:rPr>
              <a:t>تعارض و </a:t>
            </a:r>
            <a:r>
              <a:rPr lang="fa-IR" sz="2100" dirty="0" smtClean="0">
                <a:cs typeface="Times New Roman" pitchFamily="18" charset="0"/>
              </a:rPr>
              <a:t>ستیزه جویى </a:t>
            </a:r>
            <a:r>
              <a:rPr lang="fa-IR" sz="2100" dirty="0" smtClean="0">
                <a:cs typeface="Times New Roman" pitchFamily="18" charset="0"/>
              </a:rPr>
              <a:t>اجتماعى: نوجوان غالباً ناهمكار، ناموافق و متعارض </a:t>
            </a:r>
            <a:r>
              <a:rPr lang="fa-IR" sz="2100" dirty="0" smtClean="0">
                <a:cs typeface="Times New Roman" pitchFamily="18" charset="0"/>
              </a:rPr>
              <a:t>یا ستیزه </a:t>
            </a:r>
            <a:r>
              <a:rPr lang="fa-IR" sz="2100" dirty="0" smtClean="0">
                <a:cs typeface="Times New Roman" pitchFamily="18" charset="0"/>
              </a:rPr>
              <a:t>جو مى شود و به </a:t>
            </a:r>
            <a:r>
              <a:rPr lang="fa-IR" sz="2100" dirty="0" smtClean="0">
                <a:cs typeface="Times New Roman" pitchFamily="18" charset="0"/>
              </a:rPr>
              <a:t>تدریج</a:t>
            </a:r>
            <a:r>
              <a:rPr lang="fa-IR" sz="2100" dirty="0" smtClean="0">
                <a:cs typeface="Times New Roman" pitchFamily="18" charset="0"/>
              </a:rPr>
              <a:t>، با </a:t>
            </a:r>
            <a:r>
              <a:rPr lang="fa-IR" sz="2100" dirty="0" smtClean="0">
                <a:cs typeface="Times New Roman" pitchFamily="18" charset="0"/>
              </a:rPr>
              <a:t>پیشرفت </a:t>
            </a:r>
            <a:r>
              <a:rPr lang="fa-IR" sz="2100" dirty="0" smtClean="0">
                <a:cs typeface="Times New Roman" pitchFamily="18" charset="0"/>
              </a:rPr>
              <a:t>بلوغ، </a:t>
            </a:r>
            <a:r>
              <a:rPr lang="fa-IR" sz="2100" dirty="0" smtClean="0">
                <a:cs typeface="Times New Roman" pitchFamily="18" charset="0"/>
              </a:rPr>
              <a:t>این </a:t>
            </a:r>
            <a:r>
              <a:rPr lang="fa-IR" sz="2100" dirty="0" smtClean="0">
                <a:cs typeface="Times New Roman" pitchFamily="18" charset="0"/>
              </a:rPr>
              <a:t>حالت كاهش مى </a:t>
            </a:r>
            <a:r>
              <a:rPr lang="fa-IR" sz="2100" dirty="0" smtClean="0">
                <a:cs typeface="Times New Roman" pitchFamily="18" charset="0"/>
              </a:rPr>
              <a:t>یابد </a:t>
            </a:r>
            <a:r>
              <a:rPr lang="fa-IR" sz="2100" dirty="0" smtClean="0">
                <a:cs typeface="Times New Roman" pitchFamily="18" charset="0"/>
              </a:rPr>
              <a:t>و نوجوان به دوستى و همكارى و آزادمنشى علاقه مند مى گردد.</a:t>
            </a:r>
            <a:endParaRPr lang="en-US" sz="2100" dirty="0" smtClean="0">
              <a:cs typeface="Times New Roman" pitchFamily="18" charset="0"/>
            </a:endParaRPr>
          </a:p>
          <a:p>
            <a:pPr eaLnBrk="1" hangingPunct="1">
              <a:lnSpc>
                <a:spcPct val="105000"/>
              </a:lnSpc>
              <a:spcAft>
                <a:spcPts val="1000"/>
              </a:spcAft>
            </a:pPr>
            <a:r>
              <a:rPr lang="fa-IR" sz="2100" dirty="0" smtClean="0">
                <a:cs typeface="Times New Roman" pitchFamily="18" charset="0"/>
              </a:rPr>
              <a:t>د. </a:t>
            </a:r>
            <a:r>
              <a:rPr lang="fa-IR" sz="2100" dirty="0" smtClean="0">
                <a:cs typeface="Times New Roman" pitchFamily="18" charset="0"/>
              </a:rPr>
              <a:t>احساسات تند و بدخلقى: قهر، خشم، </a:t>
            </a:r>
            <a:r>
              <a:rPr lang="fa-IR" sz="2100" dirty="0" smtClean="0">
                <a:cs typeface="Times New Roman" pitchFamily="18" charset="0"/>
              </a:rPr>
              <a:t>میل </a:t>
            </a:r>
            <a:r>
              <a:rPr lang="fa-IR" sz="2100" dirty="0" smtClean="0">
                <a:cs typeface="Times New Roman" pitchFamily="18" charset="0"/>
              </a:rPr>
              <a:t>به </a:t>
            </a:r>
            <a:r>
              <a:rPr lang="fa-IR" sz="2100" dirty="0" smtClean="0">
                <a:cs typeface="Times New Roman" pitchFamily="18" charset="0"/>
              </a:rPr>
              <a:t>فریاد </a:t>
            </a:r>
            <a:r>
              <a:rPr lang="fa-IR" sz="2100" dirty="0" smtClean="0">
                <a:cs typeface="Times New Roman" pitchFamily="18" charset="0"/>
              </a:rPr>
              <a:t>زدن و مانند آن </a:t>
            </a:r>
            <a:r>
              <a:rPr lang="fa-IR" sz="2100" dirty="0" smtClean="0">
                <a:cs typeface="Times New Roman" pitchFamily="18" charset="0"/>
              </a:rPr>
              <a:t>ازخصایص این </a:t>
            </a:r>
            <a:r>
              <a:rPr lang="fa-IR" sz="2100" dirty="0" smtClean="0">
                <a:cs typeface="Times New Roman" pitchFamily="18" charset="0"/>
              </a:rPr>
              <a:t>دوره است. نوجوانى باغم،اضطراب وزودرنجى همراه است و نوجوان با بهانه هاى كوچكى مثل نوع غذا، ساعت خواب و نحوه رفتار </a:t>
            </a:r>
            <a:r>
              <a:rPr lang="fa-IR" sz="2100" dirty="0" smtClean="0">
                <a:cs typeface="Times New Roman" pitchFamily="18" charset="0"/>
              </a:rPr>
              <a:t>دیگران </a:t>
            </a:r>
            <a:r>
              <a:rPr lang="fa-IR" sz="2100" dirty="0" smtClean="0">
                <a:cs typeface="Times New Roman" pitchFamily="18" charset="0"/>
              </a:rPr>
              <a:t>پرخاشگرى مى كند و </a:t>
            </a:r>
            <a:r>
              <a:rPr lang="fa-IR" sz="2100" dirty="0" smtClean="0">
                <a:cs typeface="Times New Roman" pitchFamily="18" charset="0"/>
              </a:rPr>
              <a:t>فریاد </a:t>
            </a:r>
            <a:r>
              <a:rPr lang="fa-IR" sz="2100" dirty="0" smtClean="0">
                <a:cs typeface="Times New Roman" pitchFamily="18" charset="0"/>
              </a:rPr>
              <a:t>مى زند.</a:t>
            </a:r>
            <a:endParaRPr lang="en-US" sz="2100" dirty="0" smtClean="0"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dirty="0" smtClean="0"/>
              <a:t>تغییرات </a:t>
            </a:r>
            <a:r>
              <a:rPr lang="fa-IR" dirty="0" smtClean="0"/>
              <a:t>همگانى دوران بلوغ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76200" y="1981200"/>
            <a:ext cx="8915400" cy="4572000"/>
          </a:xfrm>
        </p:spPr>
        <p:txBody>
          <a:bodyPr/>
          <a:lstStyle/>
          <a:p>
            <a:pPr eaLnBrk="1" hangingPunct="1">
              <a:lnSpc>
                <a:spcPct val="105000"/>
              </a:lnSpc>
              <a:spcAft>
                <a:spcPts val="1000"/>
              </a:spcAft>
            </a:pPr>
            <a:r>
              <a:rPr lang="fa-IR" sz="2400" dirty="0" smtClean="0">
                <a:cs typeface="Times New Roman" pitchFamily="18" charset="0"/>
              </a:rPr>
              <a:t>ه. فقدان </a:t>
            </a:r>
            <a:r>
              <a:rPr lang="fa-IR" sz="2400" dirty="0" smtClean="0">
                <a:cs typeface="Times New Roman" pitchFamily="18" charset="0"/>
              </a:rPr>
              <a:t>اعتماد به نفس: در حال بلوغ، نوجوان اعتماد به نفس خود را از دست مى دهد، نسبت به خود بى اعتماد مى شود و از شكست مى ترسد. </a:t>
            </a:r>
            <a:r>
              <a:rPr lang="fa-IR" sz="2400" dirty="0" smtClean="0">
                <a:cs typeface="Times New Roman" pitchFamily="18" charset="0"/>
              </a:rPr>
              <a:t>دلیل این </a:t>
            </a:r>
            <a:r>
              <a:rPr lang="fa-IR" sz="2400" dirty="0" smtClean="0">
                <a:cs typeface="Times New Roman" pitchFamily="18" charset="0"/>
              </a:rPr>
              <a:t>موضوع ضعف مقاومت بدن و انتقاد مدام بزرگ سالان است. </a:t>
            </a:r>
            <a:r>
              <a:rPr lang="fa-IR" sz="2400" dirty="0" smtClean="0">
                <a:cs typeface="Times New Roman" pitchFamily="18" charset="0"/>
              </a:rPr>
              <a:t>بنابراین</a:t>
            </a:r>
            <a:r>
              <a:rPr lang="fa-IR" sz="2400" dirty="0" smtClean="0">
                <a:cs typeface="Times New Roman" pitchFamily="18" charset="0"/>
              </a:rPr>
              <a:t>، </a:t>
            </a:r>
            <a:r>
              <a:rPr lang="fa-IR" sz="2400" dirty="0" smtClean="0">
                <a:cs typeface="Times New Roman" pitchFamily="18" charset="0"/>
              </a:rPr>
              <a:t>بیش </a:t>
            </a:r>
            <a:r>
              <a:rPr lang="fa-IR" sz="2400" dirty="0" smtClean="0">
                <a:cs typeface="Times New Roman" pitchFamily="18" charset="0"/>
              </a:rPr>
              <a:t>تر پسران و دختران </a:t>
            </a:r>
            <a:r>
              <a:rPr lang="fa-IR" sz="2400" dirty="0" smtClean="0">
                <a:cs typeface="Times New Roman" pitchFamily="18" charset="0"/>
              </a:rPr>
              <a:t>این </a:t>
            </a:r>
            <a:r>
              <a:rPr lang="fa-IR" sz="2400" dirty="0" smtClean="0">
                <a:cs typeface="Times New Roman" pitchFamily="18" charset="0"/>
              </a:rPr>
              <a:t>دوره را با ابتلا به عقده حقارت پشت سر مى گذارند.</a:t>
            </a:r>
          </a:p>
          <a:p>
            <a:pPr eaLnBrk="1" hangingPunct="1">
              <a:lnSpc>
                <a:spcPct val="105000"/>
              </a:lnSpc>
              <a:spcAft>
                <a:spcPts val="1000"/>
              </a:spcAft>
              <a:buFont typeface="Wingdings" pitchFamily="2" charset="2"/>
              <a:buNone/>
            </a:pPr>
            <a:endParaRPr lang="en-US" sz="2000" dirty="0" smtClean="0">
              <a:cs typeface="Times New Roman" pitchFamily="18" charset="0"/>
            </a:endParaRPr>
          </a:p>
          <a:p>
            <a:pPr eaLnBrk="1" hangingPunct="1">
              <a:lnSpc>
                <a:spcPct val="105000"/>
              </a:lnSpc>
              <a:spcAft>
                <a:spcPts val="1000"/>
              </a:spcAft>
            </a:pPr>
            <a:r>
              <a:rPr lang="fa-IR" sz="2400" dirty="0" smtClean="0">
                <a:cs typeface="Times New Roman" pitchFamily="18" charset="0"/>
              </a:rPr>
              <a:t>و. حیا </a:t>
            </a:r>
            <a:r>
              <a:rPr lang="fa-IR" sz="2400" dirty="0" smtClean="0">
                <a:cs typeface="Times New Roman" pitchFamily="18" charset="0"/>
              </a:rPr>
              <a:t>و عفت افراطى: گاهى </a:t>
            </a:r>
            <a:r>
              <a:rPr lang="fa-IR" sz="2400" dirty="0" smtClean="0">
                <a:cs typeface="Times New Roman" pitchFamily="18" charset="0"/>
              </a:rPr>
              <a:t>تغییرات </a:t>
            </a:r>
            <a:r>
              <a:rPr lang="fa-IR" sz="2400" dirty="0" smtClean="0">
                <a:cs typeface="Times New Roman" pitchFamily="18" charset="0"/>
              </a:rPr>
              <a:t>دوران بلوغ سبب مى شود بعضى از نوجوانان </a:t>
            </a:r>
            <a:r>
              <a:rPr lang="fa-IR" sz="2400" dirty="0" smtClean="0">
                <a:cs typeface="Times New Roman" pitchFamily="18" charset="0"/>
              </a:rPr>
              <a:t>حیا </a:t>
            </a:r>
            <a:r>
              <a:rPr lang="fa-IR" sz="2400" dirty="0" smtClean="0">
                <a:cs typeface="Times New Roman" pitchFamily="18" charset="0"/>
              </a:rPr>
              <a:t>و عفت افراطى </a:t>
            </a:r>
            <a:r>
              <a:rPr lang="fa-IR" sz="2400" dirty="0" smtClean="0">
                <a:cs typeface="Times New Roman" pitchFamily="18" charset="0"/>
              </a:rPr>
              <a:t>پیدا كنند، زیرا </a:t>
            </a:r>
            <a:r>
              <a:rPr lang="fa-IR" sz="2400" dirty="0" smtClean="0">
                <a:cs typeface="Times New Roman" pitchFamily="18" charset="0"/>
              </a:rPr>
              <a:t>از </a:t>
            </a:r>
            <a:r>
              <a:rPr lang="fa-IR" sz="2400" dirty="0" smtClean="0">
                <a:cs typeface="Times New Roman" pitchFamily="18" charset="0"/>
              </a:rPr>
              <a:t>این </a:t>
            </a:r>
            <a:r>
              <a:rPr lang="fa-IR" sz="2400" dirty="0" smtClean="0">
                <a:cs typeface="Times New Roman" pitchFamily="18" charset="0"/>
              </a:rPr>
              <a:t>مى ترسد كه </a:t>
            </a:r>
            <a:r>
              <a:rPr lang="fa-IR" sz="2400" dirty="0" smtClean="0">
                <a:cs typeface="Times New Roman" pitchFamily="18" charset="0"/>
              </a:rPr>
              <a:t>دیگران </a:t>
            </a:r>
            <a:r>
              <a:rPr lang="fa-IR" sz="2400" dirty="0" smtClean="0">
                <a:cs typeface="Times New Roman" pitchFamily="18" charset="0"/>
              </a:rPr>
              <a:t>متوجه </a:t>
            </a:r>
            <a:r>
              <a:rPr lang="fa-IR" sz="2400" dirty="0" smtClean="0">
                <a:cs typeface="Times New Roman" pitchFamily="18" charset="0"/>
              </a:rPr>
              <a:t>تغییرات </a:t>
            </a:r>
            <a:r>
              <a:rPr lang="fa-IR" sz="2400" dirty="0" smtClean="0">
                <a:cs typeface="Times New Roman" pitchFamily="18" charset="0"/>
              </a:rPr>
              <a:t>بدنى او شوند و نظر نامساعد نسبت به او </a:t>
            </a:r>
            <a:r>
              <a:rPr lang="fa-IR" sz="2400" dirty="0" smtClean="0">
                <a:cs typeface="Times New Roman" pitchFamily="18" charset="0"/>
              </a:rPr>
              <a:t>پیدا </a:t>
            </a:r>
            <a:r>
              <a:rPr lang="fa-IR" sz="2400" dirty="0" smtClean="0">
                <a:cs typeface="Times New Roman" pitchFamily="18" charset="0"/>
              </a:rPr>
              <a:t>كنند. </a:t>
            </a:r>
            <a:r>
              <a:rPr lang="fa-IR" sz="2400" dirty="0" smtClean="0">
                <a:cs typeface="Times New Roman" pitchFamily="18" charset="0"/>
              </a:rPr>
              <a:t>یكى </a:t>
            </a:r>
            <a:r>
              <a:rPr lang="fa-IR" sz="2400" dirty="0" smtClean="0">
                <a:cs typeface="Times New Roman" pitchFamily="18" charset="0"/>
              </a:rPr>
              <a:t>از </a:t>
            </a:r>
            <a:r>
              <a:rPr lang="fa-IR" sz="2400" dirty="0" smtClean="0">
                <a:cs typeface="Times New Roman" pitchFamily="18" charset="0"/>
              </a:rPr>
              <a:t>علایم </a:t>
            </a:r>
            <a:r>
              <a:rPr lang="fa-IR" sz="2400" dirty="0" smtClean="0">
                <a:cs typeface="Times New Roman" pitchFamily="18" charset="0"/>
              </a:rPr>
              <a:t>علاقه نوجوان به جنس مخالف </a:t>
            </a:r>
            <a:r>
              <a:rPr lang="fa-IR" sz="2400" dirty="0" smtClean="0">
                <a:cs typeface="Times New Roman" pitchFamily="18" charset="0"/>
              </a:rPr>
              <a:t>نیز همین حیا </a:t>
            </a:r>
            <a:r>
              <a:rPr lang="fa-IR" sz="2400" dirty="0" smtClean="0">
                <a:cs typeface="Times New Roman" pitchFamily="18" charset="0"/>
              </a:rPr>
              <a:t>و عفت دانسته شده است كه وقتى به جنس مخالف مى رسد سر به </a:t>
            </a:r>
            <a:r>
              <a:rPr lang="fa-IR" sz="2400" dirty="0" smtClean="0">
                <a:cs typeface="Times New Roman" pitchFamily="18" charset="0"/>
              </a:rPr>
              <a:t>زیر </a:t>
            </a:r>
            <a:r>
              <a:rPr lang="fa-IR" sz="2400" dirty="0" smtClean="0">
                <a:cs typeface="Times New Roman" pitchFamily="18" charset="0"/>
              </a:rPr>
              <a:t>مى اندازد.</a:t>
            </a:r>
            <a:endParaRPr lang="en-US" sz="2000" dirty="0" smtClean="0"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sz="5400" b="1" smtClean="0">
                <a:cs typeface="Homa" pitchFamily="2" charset="-78"/>
              </a:rPr>
              <a:t>نوجوانی ؟؟؟</a:t>
            </a:r>
            <a:endParaRPr lang="en-GB" sz="5400" b="1" smtClean="0">
              <a:cs typeface="Homa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pPr eaLnBrk="1" hangingPunct="1"/>
            <a:r>
              <a:rPr lang="fa-IR" dirty="0" smtClean="0">
                <a:solidFill>
                  <a:srgbClr val="FFFF99"/>
                </a:solidFill>
              </a:rPr>
              <a:t>سنین نوجوانی</a:t>
            </a:r>
          </a:p>
          <a:p>
            <a:pPr lvl="1" eaLnBrk="1" hangingPunct="1"/>
            <a:r>
              <a:rPr lang="fa-IR" dirty="0" smtClean="0">
                <a:solidFill>
                  <a:srgbClr val="0D0D0D"/>
                </a:solidFill>
              </a:rPr>
              <a:t>13 تا 18 </a:t>
            </a:r>
            <a:r>
              <a:rPr lang="fa-IR" dirty="0" smtClean="0">
                <a:solidFill>
                  <a:srgbClr val="0D0D0D"/>
                </a:solidFill>
              </a:rPr>
              <a:t>/  </a:t>
            </a:r>
            <a:r>
              <a:rPr lang="fa-IR" dirty="0" smtClean="0">
                <a:solidFill>
                  <a:srgbClr val="0D0D0D"/>
                </a:solidFill>
              </a:rPr>
              <a:t>12 تا 20 </a:t>
            </a:r>
          </a:p>
          <a:p>
            <a:pPr eaLnBrk="1" hangingPunct="1"/>
            <a:r>
              <a:rPr lang="fa-IR" dirty="0" smtClean="0">
                <a:solidFill>
                  <a:srgbClr val="FFFF99"/>
                </a:solidFill>
              </a:rPr>
              <a:t>مرحله‌ای جدید</a:t>
            </a:r>
            <a:r>
              <a:rPr lang="fa-IR" dirty="0" smtClean="0"/>
              <a:t> </a:t>
            </a:r>
          </a:p>
          <a:p>
            <a:pPr lvl="1" eaLnBrk="1" hangingPunct="1"/>
            <a:r>
              <a:rPr lang="fa-IR" dirty="0" smtClean="0">
                <a:solidFill>
                  <a:srgbClr val="0D0D0D"/>
                </a:solidFill>
              </a:rPr>
              <a:t>تلاش برای رسیدن به بلوغ و کمال / شباهت با کودک تازه راه افتاده</a:t>
            </a:r>
          </a:p>
          <a:p>
            <a:pPr eaLnBrk="1" hangingPunct="1"/>
            <a:r>
              <a:rPr lang="fa-IR" dirty="0" smtClean="0">
                <a:solidFill>
                  <a:srgbClr val="FFFF99"/>
                </a:solidFill>
              </a:rPr>
              <a:t>دورانی مهم</a:t>
            </a:r>
          </a:p>
          <a:p>
            <a:pPr lvl="1" eaLnBrk="1" hangingPunct="1"/>
            <a:r>
              <a:rPr lang="fa-IR" dirty="0" smtClean="0">
                <a:solidFill>
                  <a:srgbClr val="0D0D0D"/>
                </a:solidFill>
              </a:rPr>
              <a:t>زمینه‌های لغزش، تعیین آینده، </a:t>
            </a:r>
          </a:p>
          <a:p>
            <a:pPr eaLnBrk="1" hangingPunct="1"/>
            <a:r>
              <a:rPr lang="fa-IR" dirty="0" smtClean="0">
                <a:solidFill>
                  <a:srgbClr val="FFFF99"/>
                </a:solidFill>
              </a:rPr>
              <a:t>دوره گذار از کودکی به بزرگسالی</a:t>
            </a:r>
            <a:endParaRPr lang="en-GB" dirty="0" smtClean="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819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b="1" dirty="0" smtClean="0"/>
              <a:t>مراحل </a:t>
            </a:r>
            <a:r>
              <a:rPr lang="fa-IR" b="1" dirty="0" smtClean="0"/>
              <a:t>نوجوانی</a:t>
            </a:r>
            <a:endParaRPr lang="fa-IR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fa-IR" dirty="0" smtClean="0"/>
              <a:t>مرحله اول: فاصله گرفتن (</a:t>
            </a:r>
            <a:r>
              <a:rPr lang="fa-IR" dirty="0" smtClean="0"/>
              <a:t>12ـ14سالگی)</a:t>
            </a:r>
            <a:endParaRPr lang="en-US" dirty="0" smtClean="0"/>
          </a:p>
          <a:p>
            <a:pPr eaLnBrk="1" hangingPunct="1">
              <a:lnSpc>
                <a:spcPct val="200000"/>
              </a:lnSpc>
            </a:pPr>
            <a:r>
              <a:rPr lang="fa-IR" dirty="0" smtClean="0"/>
              <a:t>مرحله دوم: </a:t>
            </a:r>
            <a:r>
              <a:rPr lang="fa-IR" dirty="0" smtClean="0"/>
              <a:t>جدایی تداركاتی </a:t>
            </a:r>
            <a:r>
              <a:rPr lang="fa-IR" dirty="0" smtClean="0"/>
              <a:t>(</a:t>
            </a:r>
            <a:r>
              <a:rPr lang="fa-IR" dirty="0" smtClean="0"/>
              <a:t>15ـ17سالگی)</a:t>
            </a:r>
            <a:endParaRPr lang="en-US" dirty="0" smtClean="0"/>
          </a:p>
          <a:p>
            <a:pPr eaLnBrk="1" hangingPunct="1">
              <a:lnSpc>
                <a:spcPct val="200000"/>
              </a:lnSpc>
            </a:pPr>
            <a:r>
              <a:rPr lang="fa-IR" dirty="0" smtClean="0"/>
              <a:t>مرحله سوم: ورود مجدّد به مناسبات </a:t>
            </a:r>
            <a:r>
              <a:rPr lang="fa-IR" dirty="0" smtClean="0"/>
              <a:t>اجتماعی </a:t>
            </a:r>
            <a:r>
              <a:rPr lang="fa-IR" dirty="0" smtClean="0"/>
              <a:t>(</a:t>
            </a:r>
            <a:r>
              <a:rPr lang="fa-IR" dirty="0" smtClean="0"/>
              <a:t>18ـ20سالگی)</a:t>
            </a:r>
            <a:endParaRPr lang="en-US" dirty="0" smtClean="0"/>
          </a:p>
          <a:p>
            <a:pPr eaLnBrk="1" hangingPunct="1">
              <a:lnSpc>
                <a:spcPct val="200000"/>
              </a:lnSpc>
            </a:pPr>
            <a:endParaRPr lang="fa-IR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sz="4000" dirty="0" smtClean="0"/>
              <a:t>مرحله اول: فاصله گرفتن (</a:t>
            </a:r>
            <a:r>
              <a:rPr lang="fa-IR" sz="4000" dirty="0" smtClean="0"/>
              <a:t>12ـ14سالگی)</a:t>
            </a:r>
            <a:endParaRPr lang="fa-IR" sz="4000" dirty="0" smtClean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534400" cy="4572000"/>
          </a:xfrm>
        </p:spPr>
        <p:txBody>
          <a:bodyPr rtlCol="1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2700" dirty="0" smtClean="0"/>
              <a:t>بروز رشد </a:t>
            </a:r>
            <a:r>
              <a:rPr lang="fa-IR" sz="2700" dirty="0" smtClean="0"/>
              <a:t>جسمی </a:t>
            </a:r>
            <a:r>
              <a:rPr lang="fa-IR" sz="2700" dirty="0" smtClean="0"/>
              <a:t>و </a:t>
            </a:r>
            <a:r>
              <a:rPr lang="fa-IR" sz="2700" dirty="0" smtClean="0"/>
              <a:t>اولین </a:t>
            </a:r>
            <a:r>
              <a:rPr lang="fa-IR" sz="2700" dirty="0" smtClean="0"/>
              <a:t>نشانه </a:t>
            </a:r>
            <a:r>
              <a:rPr lang="fa-IR" sz="2700" dirty="0" smtClean="0"/>
              <a:t>های </a:t>
            </a:r>
            <a:r>
              <a:rPr lang="fa-IR" sz="2700" dirty="0" smtClean="0"/>
              <a:t>بلوغ، با </a:t>
            </a:r>
            <a:r>
              <a:rPr lang="fa-IR" sz="2700" dirty="0" smtClean="0"/>
              <a:t>نوعی تمایل طبیعی برای </a:t>
            </a:r>
            <a:r>
              <a:rPr lang="fa-IR" sz="2700" dirty="0" smtClean="0"/>
              <a:t>فاصله گرفتن كودك از بزرگ سالان، بخصوص </a:t>
            </a:r>
            <a:r>
              <a:rPr lang="fa-IR" sz="2700" dirty="0" smtClean="0"/>
              <a:t>والدین </a:t>
            </a:r>
            <a:r>
              <a:rPr lang="fa-IR" sz="2700" dirty="0" smtClean="0"/>
              <a:t>همراه است.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2700" dirty="0" smtClean="0"/>
              <a:t>این تمایل می </a:t>
            </a:r>
            <a:r>
              <a:rPr lang="fa-IR" sz="2700" dirty="0" smtClean="0"/>
              <a:t>تواند در بستن در اتاق </a:t>
            </a:r>
            <a:r>
              <a:rPr lang="fa-IR" sz="2700" dirty="0" smtClean="0"/>
              <a:t>یا </a:t>
            </a:r>
            <a:r>
              <a:rPr lang="fa-IR" sz="2700" dirty="0" smtClean="0"/>
              <a:t>حمام توسط كودك و </a:t>
            </a:r>
            <a:r>
              <a:rPr lang="fa-IR" sz="2700" dirty="0" smtClean="0"/>
              <a:t>یا </a:t>
            </a:r>
            <a:r>
              <a:rPr lang="fa-IR" sz="2700" dirty="0" smtClean="0"/>
              <a:t>محرمانه جلوه دادن </a:t>
            </a:r>
            <a:r>
              <a:rPr lang="fa-IR" sz="2700" dirty="0" smtClean="0"/>
              <a:t>تغییرات </a:t>
            </a:r>
            <a:r>
              <a:rPr lang="fa-IR" sz="2700" dirty="0" smtClean="0"/>
              <a:t>بدن مشاهده شود. </a:t>
            </a:r>
            <a:r>
              <a:rPr lang="fa-IR" sz="2700" dirty="0" smtClean="0"/>
              <a:t>این </a:t>
            </a:r>
            <a:r>
              <a:rPr lang="fa-IR" sz="2700" dirty="0" smtClean="0"/>
              <a:t>گونه </a:t>
            </a:r>
            <a:r>
              <a:rPr lang="fa-IR" sz="2700" dirty="0" smtClean="0"/>
              <a:t>رفتارهای </a:t>
            </a:r>
            <a:r>
              <a:rPr lang="fa-IR" sz="2700" dirty="0" smtClean="0"/>
              <a:t>محرمانه و </a:t>
            </a:r>
            <a:r>
              <a:rPr lang="fa-IR" sz="2700" dirty="0" smtClean="0"/>
              <a:t>اختصاصی، </a:t>
            </a:r>
            <a:r>
              <a:rPr lang="fa-IR" sz="2700" dirty="0" smtClean="0"/>
              <a:t>نقش </a:t>
            </a:r>
            <a:r>
              <a:rPr lang="fa-IR" sz="2700" dirty="0" smtClean="0"/>
              <a:t>روانی اجتماعی مهمی </a:t>
            </a:r>
            <a:r>
              <a:rPr lang="fa-IR" sz="2700" dirty="0" smtClean="0"/>
              <a:t>در </a:t>
            </a:r>
            <a:r>
              <a:rPr lang="fa-IR" sz="2700" dirty="0" smtClean="0"/>
              <a:t>پایان </a:t>
            </a:r>
            <a:r>
              <a:rPr lang="fa-IR" sz="2700" dirty="0" smtClean="0"/>
              <a:t>دادن به </a:t>
            </a:r>
            <a:r>
              <a:rPr lang="fa-IR" sz="2700" dirty="0" smtClean="0"/>
              <a:t>وابستگی های </a:t>
            </a:r>
            <a:r>
              <a:rPr lang="fa-IR" sz="2700" dirty="0" smtClean="0"/>
              <a:t>كودكانه </a:t>
            </a:r>
            <a:r>
              <a:rPr lang="fa-IR" sz="2700" dirty="0" smtClean="0"/>
              <a:t>قبلی </a:t>
            </a:r>
            <a:r>
              <a:rPr lang="fa-IR" sz="2700" dirty="0" smtClean="0"/>
              <a:t>به </a:t>
            </a:r>
            <a:r>
              <a:rPr lang="fa-IR" sz="2700" dirty="0" smtClean="0"/>
              <a:t>والدین </a:t>
            </a:r>
            <a:r>
              <a:rPr lang="fa-IR" sz="2700" dirty="0" smtClean="0"/>
              <a:t>و </a:t>
            </a:r>
            <a:r>
              <a:rPr lang="fa-IR" sz="2700" dirty="0" smtClean="0"/>
              <a:t>سایر </a:t>
            </a:r>
            <a:r>
              <a:rPr lang="fa-IR" sz="2700" dirty="0" smtClean="0"/>
              <a:t>بزرگ سالان </a:t>
            </a:r>
            <a:r>
              <a:rPr lang="fa-IR" sz="2700" dirty="0" smtClean="0"/>
              <a:t>ایفا می </a:t>
            </a:r>
            <a:r>
              <a:rPr lang="fa-IR" sz="2700" dirty="0" smtClean="0"/>
              <a:t>كند. با </a:t>
            </a:r>
            <a:r>
              <a:rPr lang="fa-IR" sz="2700" dirty="0" smtClean="0"/>
              <a:t>افزایش این </a:t>
            </a:r>
            <a:r>
              <a:rPr lang="fa-IR" sz="2700" dirty="0" smtClean="0"/>
              <a:t>فاصله، كودك </a:t>
            </a:r>
            <a:r>
              <a:rPr lang="fa-IR" sz="2700" dirty="0" smtClean="0"/>
              <a:t>می </a:t>
            </a:r>
            <a:r>
              <a:rPr lang="fa-IR" sz="2700" dirty="0" smtClean="0"/>
              <a:t>تواند با دوستان </a:t>
            </a:r>
            <a:r>
              <a:rPr lang="fa-IR" sz="2700" dirty="0" smtClean="0"/>
              <a:t>نزدیك </a:t>
            </a:r>
            <a:r>
              <a:rPr lang="fa-IR" sz="2700" dirty="0" smtClean="0"/>
              <a:t>خود راز و </a:t>
            </a:r>
            <a:r>
              <a:rPr lang="fa-IR" sz="2700" dirty="0" smtClean="0"/>
              <a:t>رمزهایی </a:t>
            </a:r>
            <a:r>
              <a:rPr lang="fa-IR" sz="2700" dirty="0" smtClean="0"/>
              <a:t>را مطرح كند و ارتباط </a:t>
            </a:r>
            <a:r>
              <a:rPr lang="fa-IR" sz="2700" dirty="0" smtClean="0"/>
              <a:t>های ویژه </a:t>
            </a:r>
            <a:r>
              <a:rPr lang="fa-IR" sz="2700" dirty="0" smtClean="0"/>
              <a:t>دوره </a:t>
            </a:r>
            <a:r>
              <a:rPr lang="fa-IR" sz="2700" dirty="0" smtClean="0"/>
              <a:t>نوجوانی </a:t>
            </a:r>
            <a:r>
              <a:rPr lang="fa-IR" sz="2700" dirty="0" smtClean="0"/>
              <a:t>را با گروه هم سالان و به دور از </a:t>
            </a:r>
            <a:r>
              <a:rPr lang="fa-IR" sz="2700" dirty="0" smtClean="0"/>
              <a:t>والدین </a:t>
            </a:r>
            <a:r>
              <a:rPr lang="fa-IR" sz="2700" dirty="0" smtClean="0"/>
              <a:t>و معلمان و </a:t>
            </a:r>
            <a:r>
              <a:rPr lang="fa-IR" sz="2700" dirty="0" smtClean="0"/>
              <a:t>دیگر </a:t>
            </a:r>
            <a:r>
              <a:rPr lang="fa-IR" sz="2700" dirty="0" smtClean="0"/>
              <a:t>بزرگ سالان به وجود آورد. در كودكان </a:t>
            </a:r>
            <a:r>
              <a:rPr lang="fa-IR" sz="2700" dirty="0" smtClean="0"/>
              <a:t>عادی، این </a:t>
            </a:r>
            <a:r>
              <a:rPr lang="fa-IR" sz="2700" dirty="0" smtClean="0"/>
              <a:t>فاصله تا آنجا گسترش </a:t>
            </a:r>
            <a:r>
              <a:rPr lang="fa-IR" sz="2700" dirty="0" smtClean="0"/>
              <a:t>می یابد </a:t>
            </a:r>
            <a:r>
              <a:rPr lang="fa-IR" sz="2700" dirty="0" smtClean="0"/>
              <a:t>كه به كشف </a:t>
            </a:r>
            <a:r>
              <a:rPr lang="fa-IR" sz="2700" dirty="0" smtClean="0"/>
              <a:t>هویت </a:t>
            </a:r>
            <a:r>
              <a:rPr lang="fa-IR" sz="2700" dirty="0" smtClean="0"/>
              <a:t>و </a:t>
            </a:r>
            <a:r>
              <a:rPr lang="fa-IR" sz="2700" dirty="0" smtClean="0"/>
              <a:t>جنسیت </a:t>
            </a:r>
            <a:r>
              <a:rPr lang="fa-IR" sz="2700" dirty="0" smtClean="0"/>
              <a:t>و </a:t>
            </a:r>
            <a:r>
              <a:rPr lang="fa-IR" sz="2700" dirty="0" smtClean="0"/>
              <a:t>سایر </a:t>
            </a:r>
            <a:r>
              <a:rPr lang="fa-IR" sz="2700" dirty="0" smtClean="0"/>
              <a:t>جوانب رشد «خود» در آنان منجر شود.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sz="4000" dirty="0" smtClean="0"/>
              <a:t>مرحله دوم: </a:t>
            </a:r>
            <a:r>
              <a:rPr lang="fa-IR" sz="4000" dirty="0" smtClean="0"/>
              <a:t>جدایی تداركاتی </a:t>
            </a:r>
            <a:r>
              <a:rPr lang="fa-IR" sz="4000" dirty="0" smtClean="0"/>
              <a:t>(</a:t>
            </a:r>
            <a:r>
              <a:rPr lang="fa-IR" sz="4000" dirty="0" smtClean="0"/>
              <a:t>15ـ17سالگی)</a:t>
            </a:r>
            <a:endParaRPr lang="fa-IR" sz="4000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458200" cy="4572000"/>
          </a:xfrm>
        </p:spPr>
        <p:txBody>
          <a:bodyPr/>
          <a:lstStyle/>
          <a:p>
            <a:pPr eaLnBrk="1" hangingPunct="1"/>
            <a:r>
              <a:rPr lang="fa-IR" sz="2200" dirty="0" smtClean="0"/>
              <a:t>این </a:t>
            </a:r>
            <a:r>
              <a:rPr lang="fa-IR" sz="2200" dirty="0" smtClean="0"/>
              <a:t>مرحله كه هسته </a:t>
            </a:r>
            <a:r>
              <a:rPr lang="fa-IR" sz="2200" dirty="0" smtClean="0"/>
              <a:t>اصلی نوجوانی </a:t>
            </a:r>
            <a:r>
              <a:rPr lang="fa-IR" sz="2200" dirty="0" smtClean="0"/>
              <a:t>و مشكلات آن است، با رشد </a:t>
            </a:r>
            <a:r>
              <a:rPr lang="fa-IR" sz="2200" dirty="0" smtClean="0"/>
              <a:t>بیشتر بدنی </a:t>
            </a:r>
            <a:r>
              <a:rPr lang="fa-IR" sz="2200" dirty="0" smtClean="0"/>
              <a:t>و </a:t>
            </a:r>
            <a:r>
              <a:rPr lang="fa-IR" sz="2200" dirty="0" smtClean="0"/>
              <a:t>جنسی </a:t>
            </a:r>
            <a:r>
              <a:rPr lang="fa-IR" sz="2200" dirty="0" smtClean="0"/>
              <a:t>همراه است و سطح </a:t>
            </a:r>
            <a:r>
              <a:rPr lang="fa-IR" sz="2200" dirty="0" smtClean="0"/>
              <a:t>عالی تری </a:t>
            </a:r>
            <a:r>
              <a:rPr lang="fa-IR" sz="2200" dirty="0" smtClean="0"/>
              <a:t>از </a:t>
            </a:r>
            <a:r>
              <a:rPr lang="fa-IR" sz="2200" dirty="0" smtClean="0">
                <a:solidFill>
                  <a:srgbClr val="FF0000"/>
                </a:solidFill>
              </a:rPr>
              <a:t>ادراك «خود»</a:t>
            </a:r>
            <a:r>
              <a:rPr lang="fa-IR" sz="2200" dirty="0" smtClean="0"/>
              <a:t> را </a:t>
            </a:r>
            <a:r>
              <a:rPr lang="fa-IR" sz="2200" dirty="0" smtClean="0"/>
              <a:t>تجلّی می </a:t>
            </a:r>
            <a:r>
              <a:rPr lang="fa-IR" sz="2200" dirty="0" smtClean="0"/>
              <a:t>دهد. رشد مغز و </a:t>
            </a:r>
            <a:r>
              <a:rPr lang="fa-IR" sz="2200" dirty="0" smtClean="0"/>
              <a:t>توانایی های شناختی </a:t>
            </a:r>
            <a:r>
              <a:rPr lang="fa-IR" sz="2200" dirty="0" smtClean="0"/>
              <a:t>نوجوان با </a:t>
            </a:r>
            <a:r>
              <a:rPr lang="fa-IR" sz="2200" dirty="0" smtClean="0"/>
              <a:t>درونی </a:t>
            </a:r>
            <a:r>
              <a:rPr lang="fa-IR" sz="2200" dirty="0" smtClean="0"/>
              <a:t>شدن </a:t>
            </a:r>
            <a:r>
              <a:rPr lang="fa-IR" sz="2200" dirty="0" smtClean="0"/>
              <a:t>حیات عاطفی </a:t>
            </a:r>
            <a:r>
              <a:rPr lang="fa-IR" sz="2200" dirty="0" smtClean="0"/>
              <a:t>و ارتباط </a:t>
            </a:r>
            <a:r>
              <a:rPr lang="fa-IR" sz="2200" dirty="0" smtClean="0"/>
              <a:t>عمیق </a:t>
            </a:r>
            <a:r>
              <a:rPr lang="fa-IR" sz="2200" dirty="0" smtClean="0"/>
              <a:t>تر با گروه هم سالان، </a:t>
            </a:r>
            <a:r>
              <a:rPr lang="fa-IR" sz="2200" dirty="0" smtClean="0">
                <a:solidFill>
                  <a:srgbClr val="FF0000"/>
                </a:solidFill>
              </a:rPr>
              <a:t>جدایی بیشتر ویژگی های </a:t>
            </a:r>
            <a:r>
              <a:rPr lang="fa-IR" sz="2200" dirty="0" smtClean="0">
                <a:solidFill>
                  <a:srgbClr val="FF0000"/>
                </a:solidFill>
              </a:rPr>
              <a:t>روان </a:t>
            </a:r>
            <a:r>
              <a:rPr lang="fa-IR" sz="2200" dirty="0" smtClean="0">
                <a:solidFill>
                  <a:srgbClr val="FF0000"/>
                </a:solidFill>
              </a:rPr>
              <a:t>شناختی</a:t>
            </a:r>
            <a:r>
              <a:rPr lang="fa-IR" sz="2200" dirty="0" smtClean="0"/>
              <a:t> </a:t>
            </a:r>
            <a:r>
              <a:rPr lang="fa-IR" sz="2200" dirty="0" smtClean="0"/>
              <a:t>نوجوان و باورها و ارزش </a:t>
            </a:r>
            <a:r>
              <a:rPr lang="fa-IR" sz="2200" dirty="0" smtClean="0"/>
              <a:t>های </a:t>
            </a:r>
            <a:r>
              <a:rPr lang="fa-IR" sz="2200" dirty="0" smtClean="0"/>
              <a:t>او از </a:t>
            </a:r>
            <a:r>
              <a:rPr lang="fa-IR" sz="2200" dirty="0" smtClean="0"/>
              <a:t>والدین </a:t>
            </a:r>
            <a:r>
              <a:rPr lang="fa-IR" sz="2200" dirty="0" smtClean="0"/>
              <a:t>و بزرگ سالان را به بار </a:t>
            </a:r>
            <a:r>
              <a:rPr lang="fa-IR" sz="2200" dirty="0" smtClean="0"/>
              <a:t>می </a:t>
            </a:r>
            <a:r>
              <a:rPr lang="fa-IR" sz="2200" dirty="0" smtClean="0"/>
              <a:t>آورد. </a:t>
            </a:r>
            <a:r>
              <a:rPr lang="fa-IR" sz="2200" dirty="0" smtClean="0"/>
              <a:t>این جدایی </a:t>
            </a:r>
            <a:r>
              <a:rPr lang="fa-IR" sz="2200" dirty="0" smtClean="0"/>
              <a:t>هرچند به ندرت جنبه </a:t>
            </a:r>
            <a:r>
              <a:rPr lang="fa-IR" sz="2200" dirty="0" smtClean="0"/>
              <a:t>جدایی مكانی </a:t>
            </a:r>
            <a:r>
              <a:rPr lang="fa-IR" sz="2200" dirty="0" smtClean="0"/>
              <a:t>نوجوان با </a:t>
            </a:r>
            <a:r>
              <a:rPr lang="fa-IR" sz="2200" dirty="0" smtClean="0"/>
              <a:t>والدین </a:t>
            </a:r>
            <a:r>
              <a:rPr lang="fa-IR" sz="2200" dirty="0" smtClean="0"/>
              <a:t>و بزرگ سالان را </a:t>
            </a:r>
            <a:r>
              <a:rPr lang="fa-IR" sz="2200" dirty="0" smtClean="0"/>
              <a:t>پیدا می </a:t>
            </a:r>
            <a:r>
              <a:rPr lang="fa-IR" sz="2200" dirty="0" smtClean="0"/>
              <a:t>كند، اما معمولا </a:t>
            </a:r>
            <a:r>
              <a:rPr lang="fa-IR" sz="2200" dirty="0" smtClean="0"/>
              <a:t>یك جدایی روحی، فكری، ارزشی </a:t>
            </a:r>
            <a:r>
              <a:rPr lang="fa-IR" sz="2200" dirty="0" smtClean="0"/>
              <a:t>و </a:t>
            </a:r>
            <a:r>
              <a:rPr lang="fa-IR" sz="2200" dirty="0" smtClean="0"/>
              <a:t>رفتاری </a:t>
            </a:r>
            <a:r>
              <a:rPr lang="fa-IR" sz="2200" dirty="0" smtClean="0"/>
              <a:t>است و </a:t>
            </a:r>
            <a:r>
              <a:rPr lang="fa-IR" sz="2200" dirty="0" smtClean="0"/>
              <a:t>زمینه های ذهنی </a:t>
            </a:r>
            <a:r>
              <a:rPr lang="fa-IR" sz="2200" dirty="0" smtClean="0"/>
              <a:t>استقلال را </a:t>
            </a:r>
            <a:r>
              <a:rPr lang="fa-IR" sz="2200" dirty="0" smtClean="0"/>
              <a:t>برای </a:t>
            </a:r>
            <a:r>
              <a:rPr lang="fa-IR" sz="2200" dirty="0" smtClean="0"/>
              <a:t>او فراهم </a:t>
            </a:r>
            <a:r>
              <a:rPr lang="fa-IR" sz="2200" dirty="0" smtClean="0"/>
              <a:t>می </a:t>
            </a:r>
            <a:r>
              <a:rPr lang="fa-IR" sz="2200" dirty="0" smtClean="0"/>
              <a:t>آورد. </a:t>
            </a:r>
          </a:p>
          <a:p>
            <a:pPr eaLnBrk="1" hangingPunct="1"/>
            <a:r>
              <a:rPr lang="fa-IR" sz="2200" dirty="0" smtClean="0"/>
              <a:t>انسجام جنبه </a:t>
            </a:r>
            <a:r>
              <a:rPr lang="fa-IR" sz="2200" dirty="0" smtClean="0"/>
              <a:t>های </a:t>
            </a:r>
            <a:r>
              <a:rPr lang="fa-IR" sz="2200" dirty="0" smtClean="0"/>
              <a:t>مختلف </a:t>
            </a:r>
            <a:r>
              <a:rPr lang="fa-IR" sz="2200" dirty="0" smtClean="0"/>
              <a:t>بدنی </a:t>
            </a:r>
            <a:r>
              <a:rPr lang="fa-IR" sz="2200" dirty="0" smtClean="0"/>
              <a:t>و </a:t>
            </a:r>
            <a:r>
              <a:rPr lang="fa-IR" sz="2200" dirty="0" smtClean="0"/>
              <a:t>جنسی </a:t>
            </a:r>
            <a:r>
              <a:rPr lang="fa-IR" sz="2200" dirty="0" smtClean="0"/>
              <a:t>و تصور از </a:t>
            </a:r>
            <a:r>
              <a:rPr lang="fa-IR" sz="2200" dirty="0" smtClean="0"/>
              <a:t>خویش </a:t>
            </a:r>
            <a:r>
              <a:rPr lang="fa-IR" sz="2200" dirty="0" smtClean="0"/>
              <a:t>به صورت </a:t>
            </a:r>
            <a:r>
              <a:rPr lang="fa-IR" sz="2200" dirty="0" smtClean="0"/>
              <a:t>هویت </a:t>
            </a:r>
            <a:r>
              <a:rPr lang="fa-IR" sz="2200" dirty="0" smtClean="0"/>
              <a:t>واحد شكل </a:t>
            </a:r>
            <a:r>
              <a:rPr lang="fa-IR" sz="2200" dirty="0" smtClean="0"/>
              <a:t>می گیرد </a:t>
            </a:r>
            <a:r>
              <a:rPr lang="fa-IR" sz="2200" dirty="0" smtClean="0"/>
              <a:t>و پاسخ </a:t>
            </a:r>
            <a:r>
              <a:rPr lang="fa-IR" sz="2200" dirty="0" smtClean="0"/>
              <a:t>گویی </a:t>
            </a:r>
            <a:r>
              <a:rPr lang="fa-IR" sz="2200" dirty="0" smtClean="0"/>
              <a:t>به سؤال </a:t>
            </a:r>
            <a:r>
              <a:rPr lang="fa-IR" sz="2200" dirty="0" smtClean="0"/>
              <a:t>اساسی</a:t>
            </a:r>
            <a:r>
              <a:rPr lang="fa-IR" sz="2200" dirty="0" smtClean="0">
                <a:solidFill>
                  <a:srgbClr val="FF0000"/>
                </a:solidFill>
              </a:rPr>
              <a:t> </a:t>
            </a:r>
            <a:r>
              <a:rPr lang="fa-IR" sz="2200" dirty="0" smtClean="0">
                <a:solidFill>
                  <a:srgbClr val="FF0000"/>
                </a:solidFill>
              </a:rPr>
              <a:t>«من </a:t>
            </a:r>
            <a:r>
              <a:rPr lang="fa-IR" sz="2200" dirty="0" smtClean="0">
                <a:solidFill>
                  <a:srgbClr val="FF0000"/>
                </a:solidFill>
              </a:rPr>
              <a:t>كیستم</a:t>
            </a:r>
            <a:r>
              <a:rPr lang="fa-IR" sz="2200" dirty="0" smtClean="0">
                <a:solidFill>
                  <a:srgbClr val="FF0000"/>
                </a:solidFill>
              </a:rPr>
              <a:t>؟»</a:t>
            </a:r>
            <a:r>
              <a:rPr lang="fa-IR" sz="2200" dirty="0" smtClean="0"/>
              <a:t> به </a:t>
            </a:r>
            <a:r>
              <a:rPr lang="fa-IR" sz="2200" dirty="0" smtClean="0"/>
              <a:t>تدریج </a:t>
            </a:r>
            <a:r>
              <a:rPr lang="fa-IR" sz="2200" dirty="0" smtClean="0"/>
              <a:t>در ذهن نوجوان تحقق </a:t>
            </a:r>
            <a:r>
              <a:rPr lang="fa-IR" sz="2200" dirty="0" smtClean="0"/>
              <a:t>می یابد</a:t>
            </a:r>
            <a:r>
              <a:rPr lang="fa-IR" sz="2200" dirty="0" smtClean="0"/>
              <a:t>.</a:t>
            </a:r>
            <a:endParaRPr lang="en-US" sz="2200" dirty="0" smtClean="0"/>
          </a:p>
          <a:p>
            <a:pPr eaLnBrk="1" hangingPunct="1"/>
            <a:r>
              <a:rPr lang="fa-IR" sz="2200" dirty="0" smtClean="0"/>
              <a:t> كسب دانش و مهارت </a:t>
            </a:r>
            <a:r>
              <a:rPr lang="fa-IR" sz="2200" dirty="0" smtClean="0"/>
              <a:t>های </a:t>
            </a:r>
            <a:r>
              <a:rPr lang="fa-IR" sz="2200" dirty="0" smtClean="0"/>
              <a:t>لازم </a:t>
            </a:r>
            <a:r>
              <a:rPr lang="fa-IR" sz="2200" dirty="0" smtClean="0"/>
              <a:t>برای </a:t>
            </a:r>
            <a:r>
              <a:rPr lang="fa-IR" sz="2200" dirty="0" smtClean="0"/>
              <a:t>اشتغال </a:t>
            </a:r>
            <a:r>
              <a:rPr lang="fa-IR" sz="2200" dirty="0" smtClean="0"/>
              <a:t>یا برای </a:t>
            </a:r>
            <a:r>
              <a:rPr lang="fa-IR" sz="2200" dirty="0" smtClean="0"/>
              <a:t>ادامه </a:t>
            </a:r>
            <a:r>
              <a:rPr lang="fa-IR" sz="2200" dirty="0" smtClean="0"/>
              <a:t>تحصیل</a:t>
            </a:r>
            <a:r>
              <a:rPr lang="fa-IR" sz="2200" dirty="0" smtClean="0"/>
              <a:t>، به عنوان </a:t>
            </a:r>
            <a:r>
              <a:rPr lang="fa-IR" sz="2200" dirty="0" smtClean="0"/>
              <a:t>یك نیاز </a:t>
            </a:r>
            <a:r>
              <a:rPr lang="fa-IR" sz="2200" dirty="0" smtClean="0"/>
              <a:t>مهم در </a:t>
            </a:r>
            <a:r>
              <a:rPr lang="fa-IR" sz="2200" dirty="0" smtClean="0"/>
              <a:t>تعلیم </a:t>
            </a:r>
            <a:r>
              <a:rPr lang="fa-IR" sz="2200" dirty="0" smtClean="0"/>
              <a:t>و </a:t>
            </a:r>
            <a:r>
              <a:rPr lang="fa-IR" sz="2200" dirty="0" smtClean="0"/>
              <a:t>تربیت </a:t>
            </a:r>
            <a:r>
              <a:rPr lang="fa-IR" sz="2200" dirty="0" smtClean="0"/>
              <a:t>نوجوانان مطرح </a:t>
            </a:r>
            <a:r>
              <a:rPr lang="fa-IR" sz="2200" dirty="0" smtClean="0"/>
              <a:t>می </a:t>
            </a:r>
            <a:r>
              <a:rPr lang="fa-IR" sz="2200" dirty="0" smtClean="0"/>
              <a:t>شود.</a:t>
            </a:r>
            <a:endParaRPr lang="en-US" sz="2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r" eaLnBrk="1" hangingPunct="1"/>
            <a:r>
              <a:rPr lang="fa-IR" sz="8800" b="1" dirty="0" smtClean="0">
                <a:cs typeface="Homa" pitchFamily="2" charset="-78"/>
              </a:rPr>
              <a:t>نوجوانی</a:t>
            </a:r>
            <a:r>
              <a:rPr lang="en-US" sz="8800" b="1" dirty="0" smtClean="0">
                <a:solidFill>
                  <a:srgbClr val="89898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Adolescence</a:t>
            </a:r>
            <a:r>
              <a:rPr lang="en-GB" sz="8800" b="1" dirty="0" smtClean="0">
                <a:solidFill>
                  <a:srgbClr val="89898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8800" b="1" dirty="0" smtClean="0">
                <a:solidFill>
                  <a:srgbClr val="89898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GB" sz="8800" b="1" dirty="0" smtClean="0">
              <a:cs typeface="Homa" pitchFamily="2" charset="-78"/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114800"/>
            <a:ext cx="6400800" cy="1752600"/>
          </a:xfrm>
        </p:spPr>
        <p:txBody>
          <a:bodyPr>
            <a:normAutofit/>
          </a:bodyPr>
          <a:lstStyle/>
          <a:p>
            <a:pPr algn="l" eaLnBrk="1" hangingPunct="1">
              <a:buFont typeface="Arial" pitchFamily="34" charset="0"/>
              <a:buNone/>
              <a:defRPr/>
            </a:pPr>
            <a:r>
              <a:rPr lang="en-US" sz="6600" b="1" dirty="0" smtClean="0">
                <a:solidFill>
                  <a:srgbClr val="89898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Adolescence</a:t>
            </a:r>
            <a:endParaRPr lang="en-GB" sz="6600" b="1" dirty="0" smtClean="0">
              <a:solidFill>
                <a:srgbClr val="89898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" name="Picture 3" descr="نوجوانی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3886200"/>
            <a:ext cx="4842933" cy="272415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610600" cy="1143000"/>
          </a:xfrm>
        </p:spPr>
        <p:txBody>
          <a:bodyPr/>
          <a:lstStyle/>
          <a:p>
            <a:pPr algn="r" eaLnBrk="1" hangingPunct="1"/>
            <a:r>
              <a:rPr lang="fa-IR" sz="3100" b="1" dirty="0" smtClean="0">
                <a:solidFill>
                  <a:srgbClr val="99FFCC"/>
                </a:solidFill>
              </a:rPr>
              <a:t>مرحله سوم: ورود مجدّد به مناسبات </a:t>
            </a:r>
            <a:r>
              <a:rPr lang="fa-IR" sz="3100" b="1" dirty="0" smtClean="0">
                <a:solidFill>
                  <a:srgbClr val="99FFCC"/>
                </a:solidFill>
              </a:rPr>
              <a:t>اجتماعی </a:t>
            </a:r>
            <a:r>
              <a:rPr lang="fa-IR" sz="3100" b="1" dirty="0" smtClean="0">
                <a:solidFill>
                  <a:srgbClr val="99FFCC"/>
                </a:solidFill>
              </a:rPr>
              <a:t>(</a:t>
            </a:r>
            <a:r>
              <a:rPr lang="fa-IR" sz="3100" b="1" dirty="0" smtClean="0">
                <a:solidFill>
                  <a:srgbClr val="99FFCC"/>
                </a:solidFill>
              </a:rPr>
              <a:t>18ـ20سالگی)</a:t>
            </a:r>
            <a:endParaRPr lang="fa-IR" sz="3100" dirty="0" smtClean="0">
              <a:solidFill>
                <a:srgbClr val="99FFCC"/>
              </a:solidFill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a-IR" sz="2800" dirty="0" smtClean="0"/>
              <a:t>چنانچه رشد نوجوان در مراحل </a:t>
            </a:r>
            <a:r>
              <a:rPr lang="fa-IR" sz="2800" dirty="0" smtClean="0"/>
              <a:t>پیشین </a:t>
            </a:r>
            <a:r>
              <a:rPr lang="fa-IR" sz="2800" dirty="0" smtClean="0"/>
              <a:t>به گونه </a:t>
            </a:r>
            <a:r>
              <a:rPr lang="fa-IR" sz="2800" dirty="0" smtClean="0"/>
              <a:t>ای </a:t>
            </a:r>
            <a:r>
              <a:rPr lang="fa-IR" sz="2800" dirty="0" smtClean="0"/>
              <a:t>نسبتاً بهنجار صورت گرفته باشد، در مرحله آخر، نوجوان به </a:t>
            </a:r>
            <a:r>
              <a:rPr lang="fa-IR" sz="2800" dirty="0" smtClean="0"/>
              <a:t>تدریج </a:t>
            </a:r>
            <a:r>
              <a:rPr lang="fa-IR" sz="2800" dirty="0" smtClean="0"/>
              <a:t>به صورت </a:t>
            </a:r>
            <a:r>
              <a:rPr lang="fa-IR" sz="2800" dirty="0" smtClean="0"/>
              <a:t>یك </a:t>
            </a:r>
            <a:r>
              <a:rPr lang="fa-IR" sz="2800" dirty="0" smtClean="0"/>
              <a:t>فرد مستقل و خودكفا در مناسبات </a:t>
            </a:r>
            <a:r>
              <a:rPr lang="fa-IR" sz="2800" dirty="0" smtClean="0"/>
              <a:t>خانوادگی، آموزشی، شغلی، اجتماعی </a:t>
            </a:r>
            <a:r>
              <a:rPr lang="fa-IR" sz="2800" dirty="0" smtClean="0"/>
              <a:t>و </a:t>
            </a:r>
            <a:r>
              <a:rPr lang="fa-IR" sz="2800" dirty="0" smtClean="0"/>
              <a:t>فرهنگی ایفای </a:t>
            </a:r>
            <a:r>
              <a:rPr lang="fa-IR" sz="2800" dirty="0" smtClean="0"/>
              <a:t>نقش </a:t>
            </a:r>
            <a:r>
              <a:rPr lang="fa-IR" sz="2800" dirty="0" smtClean="0"/>
              <a:t>می </a:t>
            </a:r>
            <a:r>
              <a:rPr lang="fa-IR" sz="2800" dirty="0" smtClean="0"/>
              <a:t>كند </a:t>
            </a:r>
          </a:p>
          <a:p>
            <a:pPr eaLnBrk="1" hangingPunct="1"/>
            <a:r>
              <a:rPr lang="fa-IR" sz="2800" dirty="0" smtClean="0"/>
              <a:t>در </a:t>
            </a:r>
            <a:r>
              <a:rPr lang="fa-IR" sz="2800" dirty="0" smtClean="0"/>
              <a:t>چنین صورتی می </a:t>
            </a:r>
            <a:r>
              <a:rPr lang="fa-IR" sz="2800" dirty="0" smtClean="0"/>
              <a:t>توان </a:t>
            </a:r>
            <a:r>
              <a:rPr lang="fa-IR" sz="2800" dirty="0" smtClean="0"/>
              <a:t>امیدوار </a:t>
            </a:r>
            <a:r>
              <a:rPr lang="fa-IR" sz="2800" dirty="0" smtClean="0"/>
              <a:t>بود كه مراحل رشد و پرورش او به </a:t>
            </a:r>
            <a:r>
              <a:rPr lang="fa-IR" sz="2800" dirty="0" smtClean="0"/>
              <a:t>درستی </a:t>
            </a:r>
            <a:r>
              <a:rPr lang="fa-IR" sz="2800" dirty="0" smtClean="0"/>
              <a:t>انجام شده و او آماده است تا </a:t>
            </a:r>
            <a:r>
              <a:rPr lang="fa-IR" sz="2800" dirty="0" smtClean="0"/>
              <a:t>زندگی جوانی </a:t>
            </a:r>
            <a:r>
              <a:rPr lang="fa-IR" sz="2800" dirty="0" smtClean="0"/>
              <a:t>و بزرگ </a:t>
            </a:r>
            <a:r>
              <a:rPr lang="fa-IR" sz="2800" dirty="0" smtClean="0"/>
              <a:t>سالی </a:t>
            </a:r>
            <a:r>
              <a:rPr lang="fa-IR" sz="2800" dirty="0" smtClean="0"/>
              <a:t>را با </a:t>
            </a:r>
            <a:r>
              <a:rPr lang="fa-IR" sz="2800" dirty="0" smtClean="0"/>
              <a:t>موفقیت </a:t>
            </a:r>
            <a:r>
              <a:rPr lang="fa-IR" sz="2800" dirty="0" smtClean="0"/>
              <a:t>آغاز كند و ثمرات رشد و پرورش </a:t>
            </a:r>
            <a:r>
              <a:rPr lang="fa-IR" sz="2800" dirty="0" smtClean="0"/>
              <a:t>بیست </a:t>
            </a:r>
            <a:r>
              <a:rPr lang="fa-IR" sz="2800" dirty="0" smtClean="0"/>
              <a:t>ساله را در تداوم </a:t>
            </a:r>
            <a:r>
              <a:rPr lang="fa-IR" sz="2800" dirty="0" smtClean="0"/>
              <a:t>زندگی خویش </a:t>
            </a:r>
            <a:r>
              <a:rPr lang="fa-IR" sz="2800" dirty="0" smtClean="0"/>
              <a:t>آشكار </a:t>
            </a:r>
            <a:r>
              <a:rPr lang="fa-IR" sz="2800" dirty="0" smtClean="0"/>
              <a:t>نماید</a:t>
            </a:r>
            <a:r>
              <a:rPr lang="fa-IR" sz="2800" dirty="0" smtClean="0"/>
              <a:t>.</a:t>
            </a:r>
            <a:endParaRPr lang="en-US" sz="2800" dirty="0" smtClean="0"/>
          </a:p>
          <a:p>
            <a:pPr eaLnBrk="1" hangingPunct="1"/>
            <a:endParaRPr lang="fa-IR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smtClean="0"/>
              <a:t>تحولات دوره نوجوانی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200000"/>
              </a:lnSpc>
              <a:buFont typeface="Arial" charset="0"/>
              <a:buNone/>
            </a:pPr>
            <a:r>
              <a:rPr lang="fa-IR" dirty="0" smtClean="0"/>
              <a:t>تحوّل </a:t>
            </a:r>
            <a:r>
              <a:rPr lang="fa-IR" dirty="0" smtClean="0"/>
              <a:t>جسمی</a:t>
            </a:r>
            <a:endParaRPr lang="en-US" dirty="0" smtClean="0"/>
          </a:p>
          <a:p>
            <a:pPr eaLnBrk="1" hangingPunct="1">
              <a:lnSpc>
                <a:spcPct val="200000"/>
              </a:lnSpc>
              <a:buFont typeface="Arial" charset="0"/>
              <a:buNone/>
            </a:pPr>
            <a:r>
              <a:rPr lang="fa-IR" dirty="0" smtClean="0"/>
              <a:t>تحوّل </a:t>
            </a:r>
            <a:r>
              <a:rPr lang="fa-IR" dirty="0" smtClean="0"/>
              <a:t>جنسی</a:t>
            </a:r>
            <a:endParaRPr lang="en-US" dirty="0" smtClean="0"/>
          </a:p>
          <a:p>
            <a:pPr eaLnBrk="1" hangingPunct="1">
              <a:lnSpc>
                <a:spcPct val="200000"/>
              </a:lnSpc>
              <a:buFont typeface="Arial" charset="0"/>
              <a:buNone/>
            </a:pPr>
            <a:r>
              <a:rPr lang="fa-IR" dirty="0" smtClean="0"/>
              <a:t>تحوّل </a:t>
            </a:r>
            <a:r>
              <a:rPr lang="fa-IR" dirty="0" smtClean="0"/>
              <a:t>شناختی</a:t>
            </a:r>
            <a:endParaRPr lang="en-US" dirty="0" smtClean="0"/>
          </a:p>
        </p:txBody>
      </p:sp>
      <p:pic>
        <p:nvPicPr>
          <p:cNvPr id="22532" name="Picture 5" descr="D:\فایل ع\GIF Animation\bellsnwhistles_com Animated Graphics - animated bullets - page 22 -_files\1abu01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34425" y="2133600"/>
            <a:ext cx="2571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9" descr="D:\فایل ع\GIF Animation\bellsnwhistles_com Animated Graphics - animated bullets - page 22 -_files\1abu01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34425" y="3171825"/>
            <a:ext cx="2571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11" descr="D:\فایل ع\GIF Animation\bellsnwhistles_com Animated Graphics - animated bullets - page 22 -_files\1abu01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3000" y="4314825"/>
            <a:ext cx="2571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5"/>
          <p:cNvSpPr>
            <a:spLocks noGrp="1"/>
          </p:cNvSpPr>
          <p:nvPr>
            <p:ph type="title" idx="4294967295"/>
          </p:nvPr>
        </p:nvSpPr>
        <p:spPr>
          <a:xfrm>
            <a:off x="990600" y="685800"/>
            <a:ext cx="7772400" cy="1362075"/>
          </a:xfrm>
        </p:spPr>
        <p:txBody>
          <a:bodyPr/>
          <a:lstStyle/>
          <a:p>
            <a:pPr eaLnBrk="1" hangingPunct="1"/>
            <a:r>
              <a:rPr lang="fa-IR" sz="8000" dirty="0" smtClean="0"/>
              <a:t>تحوّل </a:t>
            </a:r>
            <a:r>
              <a:rPr lang="fa-IR" sz="8000" dirty="0" smtClean="0"/>
              <a:t>جسمی</a:t>
            </a:r>
            <a:endParaRPr lang="fa-IR" sz="8000" dirty="0" smtClean="0"/>
          </a:p>
        </p:txBody>
      </p:sp>
      <p:pic>
        <p:nvPicPr>
          <p:cNvPr id="23555" name="Picture 4" descr="D:\عباس دایی\GIF Animation\aar01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7086600" y="1219200"/>
            <a:ext cx="175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نوجوانی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19400" y="3048000"/>
            <a:ext cx="4114800" cy="231457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b="1" dirty="0" smtClean="0"/>
              <a:t>تحوّل </a:t>
            </a:r>
            <a:r>
              <a:rPr lang="fa-IR" b="1" dirty="0" smtClean="0"/>
              <a:t>جسمی</a:t>
            </a:r>
            <a:endParaRPr lang="fa-IR" dirty="0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a-IR" dirty="0" smtClean="0"/>
              <a:t>نوجوانی </a:t>
            </a:r>
            <a:r>
              <a:rPr lang="fa-IR" dirty="0" smtClean="0"/>
              <a:t>پس از مرحله </a:t>
            </a:r>
            <a:r>
              <a:rPr lang="fa-IR" dirty="0" smtClean="0"/>
              <a:t>جنینی، </a:t>
            </a:r>
            <a:r>
              <a:rPr lang="fa-IR" dirty="0" smtClean="0"/>
              <a:t>كه از </a:t>
            </a:r>
            <a:r>
              <a:rPr lang="fa-IR" dirty="0" smtClean="0"/>
              <a:t>تغییرات سریع </a:t>
            </a:r>
            <a:r>
              <a:rPr lang="fa-IR" dirty="0" smtClean="0"/>
              <a:t>و فوق العاده برخوردار است، </a:t>
            </a:r>
            <a:r>
              <a:rPr lang="fa-IR" dirty="0" smtClean="0"/>
              <a:t>دومین </a:t>
            </a:r>
            <a:r>
              <a:rPr lang="fa-IR" dirty="0" smtClean="0"/>
              <a:t>مرحله </a:t>
            </a:r>
            <a:r>
              <a:rPr lang="fa-IR" dirty="0" smtClean="0"/>
              <a:t>تغییر </a:t>
            </a:r>
            <a:r>
              <a:rPr lang="fa-IR" dirty="0" smtClean="0"/>
              <a:t>و تحوّلات </a:t>
            </a:r>
            <a:r>
              <a:rPr lang="fa-IR" dirty="0" smtClean="0"/>
              <a:t>چشمگیر </a:t>
            </a:r>
            <a:r>
              <a:rPr lang="fa-IR" dirty="0" smtClean="0"/>
              <a:t>و پرشتاب است. </a:t>
            </a:r>
          </a:p>
          <a:p>
            <a:pPr eaLnBrk="1" hangingPunct="1"/>
            <a:r>
              <a:rPr lang="fa-IR" dirty="0" smtClean="0"/>
              <a:t>طرح </a:t>
            </a:r>
            <a:r>
              <a:rPr lang="fa-IR" dirty="0" smtClean="0"/>
              <a:t>عمومی </a:t>
            </a:r>
            <a:r>
              <a:rPr lang="fa-IR" dirty="0" smtClean="0"/>
              <a:t>بدن نوجوان از حالت </a:t>
            </a:r>
            <a:r>
              <a:rPr lang="fa-IR" dirty="0" smtClean="0"/>
              <a:t>كودكی </a:t>
            </a:r>
            <a:r>
              <a:rPr lang="fa-IR" dirty="0" smtClean="0"/>
              <a:t>خارج شده، مانند قالب و اندازه بزرگ سالان </a:t>
            </a:r>
            <a:r>
              <a:rPr lang="fa-IR" dirty="0" smtClean="0"/>
              <a:t>می </a:t>
            </a:r>
            <a:r>
              <a:rPr lang="fa-IR" dirty="0" smtClean="0"/>
              <a:t>شود.</a:t>
            </a:r>
            <a:endParaRPr lang="en-US" dirty="0" smtClean="0"/>
          </a:p>
          <a:p>
            <a:pPr eaLnBrk="1" hangingPunct="1"/>
            <a:r>
              <a:rPr lang="fa-IR" dirty="0" smtClean="0"/>
              <a:t>اعضای </a:t>
            </a:r>
            <a:r>
              <a:rPr lang="fa-IR" dirty="0" smtClean="0"/>
              <a:t>بدن از </a:t>
            </a:r>
            <a:r>
              <a:rPr lang="fa-IR" dirty="0" smtClean="0"/>
              <a:t>پایین </a:t>
            </a:r>
            <a:r>
              <a:rPr lang="fa-IR" dirty="0" smtClean="0"/>
              <a:t>به بالا رشد </a:t>
            </a:r>
            <a:r>
              <a:rPr lang="fa-IR" dirty="0" smtClean="0"/>
              <a:t>می </a:t>
            </a:r>
            <a:r>
              <a:rPr lang="fa-IR" dirty="0" smtClean="0"/>
              <a:t>كند، به گونه </a:t>
            </a:r>
            <a:r>
              <a:rPr lang="fa-IR" dirty="0" smtClean="0"/>
              <a:t>ای </a:t>
            </a:r>
            <a:r>
              <a:rPr lang="fa-IR" dirty="0" smtClean="0"/>
              <a:t>كه ابتدا پاها بزرگ و دراز </a:t>
            </a:r>
            <a:r>
              <a:rPr lang="fa-IR" dirty="0" smtClean="0"/>
              <a:t>می </a:t>
            </a:r>
            <a:r>
              <a:rPr lang="fa-IR" dirty="0" smtClean="0"/>
              <a:t>شوند،</a:t>
            </a:r>
          </a:p>
          <a:p>
            <a:pPr eaLnBrk="1" hangingPunct="1"/>
            <a:endParaRPr lang="fa-IR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pPr algn="r" eaLnBrk="1" hangingPunct="1"/>
            <a:r>
              <a:rPr lang="fa-IR" b="1" dirty="0" smtClean="0"/>
              <a:t>تحوّل </a:t>
            </a:r>
            <a:r>
              <a:rPr lang="fa-IR" b="1" dirty="0" smtClean="0"/>
              <a:t>جسمی</a:t>
            </a:r>
            <a:endParaRPr lang="fa-IR" dirty="0" smtClean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152400" y="2286000"/>
            <a:ext cx="8915400" cy="4114800"/>
          </a:xfrm>
        </p:spPr>
        <p:txBody>
          <a:bodyPr/>
          <a:lstStyle/>
          <a:p>
            <a:pPr eaLnBrk="1" hangingPunct="1"/>
            <a:r>
              <a:rPr lang="fa-IR" sz="2400" dirty="0" smtClean="0"/>
              <a:t>افزایش ناگهانی </a:t>
            </a:r>
            <a:r>
              <a:rPr lang="fa-IR" sz="2400" dirty="0" smtClean="0"/>
              <a:t>قد و وزن </a:t>
            </a:r>
            <a:r>
              <a:rPr lang="fa-IR" sz="2400" dirty="0" smtClean="0"/>
              <a:t>آشكارترین </a:t>
            </a:r>
            <a:r>
              <a:rPr lang="fa-IR" sz="2400" dirty="0" smtClean="0"/>
              <a:t>نشانه </a:t>
            </a:r>
            <a:r>
              <a:rPr lang="fa-IR" sz="2400" dirty="0" smtClean="0"/>
              <a:t>اولیه </a:t>
            </a:r>
            <a:r>
              <a:rPr lang="fa-IR" sz="2400" dirty="0" smtClean="0"/>
              <a:t>بلوغ است. </a:t>
            </a:r>
          </a:p>
          <a:p>
            <a:pPr eaLnBrk="1" hangingPunct="1"/>
            <a:r>
              <a:rPr lang="fa-IR" sz="2400" dirty="0" smtClean="0"/>
              <a:t>این تغییر سریع </a:t>
            </a:r>
            <a:r>
              <a:rPr lang="fa-IR" sz="2400" dirty="0" smtClean="0"/>
              <a:t>به طور معمول در دختران و پسران حدود </a:t>
            </a:r>
            <a:r>
              <a:rPr lang="fa-IR" sz="2400" dirty="0" smtClean="0"/>
              <a:t>2سال </a:t>
            </a:r>
            <a:r>
              <a:rPr lang="fa-IR" sz="2400" dirty="0" smtClean="0"/>
              <a:t>طول </a:t>
            </a:r>
            <a:r>
              <a:rPr lang="fa-IR" sz="2400" dirty="0" smtClean="0"/>
              <a:t>می </a:t>
            </a:r>
            <a:r>
              <a:rPr lang="fa-IR" sz="2400" dirty="0" smtClean="0"/>
              <a:t>كشد. </a:t>
            </a:r>
            <a:r>
              <a:rPr lang="fa-IR" sz="2400" dirty="0" smtClean="0"/>
              <a:t>بیشتر </a:t>
            </a:r>
            <a:r>
              <a:rPr lang="fa-IR" sz="2400" dirty="0" smtClean="0"/>
              <a:t>دختران در </a:t>
            </a:r>
            <a:r>
              <a:rPr lang="fa-IR" sz="2400" dirty="0" smtClean="0"/>
              <a:t>سنین بین </a:t>
            </a:r>
            <a:r>
              <a:rPr lang="fa-IR" sz="2400" dirty="0" smtClean="0"/>
              <a:t>14 تا </a:t>
            </a:r>
            <a:r>
              <a:rPr lang="fa-IR" sz="2400" dirty="0" smtClean="0"/>
              <a:t>15سالگی </a:t>
            </a:r>
            <a:r>
              <a:rPr lang="fa-IR" sz="2400" dirty="0" smtClean="0"/>
              <a:t>به قد بزرگ </a:t>
            </a:r>
            <a:r>
              <a:rPr lang="fa-IR" sz="2400" dirty="0" smtClean="0"/>
              <a:t>سالی می </a:t>
            </a:r>
            <a:r>
              <a:rPr lang="fa-IR" sz="2400" dirty="0" smtClean="0"/>
              <a:t>رسند، اما در اكثر پسران </a:t>
            </a:r>
            <a:r>
              <a:rPr lang="fa-IR" sz="2400" dirty="0" smtClean="0"/>
              <a:t>این </a:t>
            </a:r>
            <a:r>
              <a:rPr lang="fa-IR" sz="2400" dirty="0" smtClean="0"/>
              <a:t>رشد در حدود </a:t>
            </a:r>
            <a:r>
              <a:rPr lang="fa-IR" sz="2400" dirty="0" smtClean="0"/>
              <a:t>18سالگی </a:t>
            </a:r>
            <a:r>
              <a:rPr lang="fa-IR" sz="2400" dirty="0" smtClean="0"/>
              <a:t>حاصل </a:t>
            </a:r>
            <a:r>
              <a:rPr lang="fa-IR" sz="2400" dirty="0" smtClean="0"/>
              <a:t>می </a:t>
            </a:r>
            <a:r>
              <a:rPr lang="fa-IR" sz="2400" dirty="0" smtClean="0"/>
              <a:t>شود.</a:t>
            </a:r>
          </a:p>
          <a:p>
            <a:pPr eaLnBrk="1" hangingPunct="1"/>
            <a:r>
              <a:rPr lang="fa-IR" sz="2400" dirty="0" smtClean="0"/>
              <a:t>اندازه قد كودكان و نوجوانان اثر </a:t>
            </a:r>
            <a:r>
              <a:rPr lang="fa-IR" sz="2400" dirty="0" smtClean="0"/>
              <a:t>مهمی </a:t>
            </a:r>
            <a:r>
              <a:rPr lang="fa-IR" sz="2400" dirty="0" smtClean="0"/>
              <a:t>بر </a:t>
            </a:r>
            <a:r>
              <a:rPr lang="fa-IR" sz="2400" dirty="0" smtClean="0"/>
              <a:t>چگونگی </a:t>
            </a:r>
            <a:r>
              <a:rPr lang="fa-IR" sz="2400" dirty="0" smtClean="0"/>
              <a:t>رفتار هم سالان و بزرگ سالان با </a:t>
            </a:r>
            <a:r>
              <a:rPr lang="fa-IR" sz="2400" dirty="0" smtClean="0"/>
              <a:t>آنان دارد</a:t>
            </a:r>
            <a:r>
              <a:rPr lang="fa-IR" sz="2400" dirty="0" smtClean="0"/>
              <a:t>. مردم اغلب </a:t>
            </a:r>
            <a:r>
              <a:rPr lang="fa-IR" sz="2400" dirty="0" smtClean="0"/>
              <a:t>این </a:t>
            </a:r>
            <a:r>
              <a:rPr lang="fa-IR" sz="2400" dirty="0" smtClean="0"/>
              <a:t>طور فكر </a:t>
            </a:r>
            <a:r>
              <a:rPr lang="fa-IR" sz="2400" dirty="0" smtClean="0"/>
              <a:t>می </a:t>
            </a:r>
            <a:r>
              <a:rPr lang="fa-IR" sz="2400" dirty="0" smtClean="0"/>
              <a:t>كنند كه افراد بلندقدتر و </a:t>
            </a:r>
            <a:r>
              <a:rPr lang="fa-IR" sz="2400" dirty="0" smtClean="0"/>
              <a:t>عضلانی </a:t>
            </a:r>
            <a:r>
              <a:rPr lang="fa-IR" sz="2400" dirty="0" smtClean="0"/>
              <a:t>تر از </a:t>
            </a:r>
            <a:r>
              <a:rPr lang="fa-IR" sz="2400" dirty="0" smtClean="0"/>
              <a:t>شایستگی های بیشتر </a:t>
            </a:r>
            <a:r>
              <a:rPr lang="fa-IR" sz="2400" dirty="0" smtClean="0"/>
              <a:t>و </a:t>
            </a:r>
            <a:r>
              <a:rPr lang="fa-IR" sz="2400" dirty="0" smtClean="0"/>
              <a:t>كارایی </a:t>
            </a:r>
            <a:r>
              <a:rPr lang="fa-IR" sz="2400" dirty="0" smtClean="0"/>
              <a:t>و قدرت </a:t>
            </a:r>
            <a:r>
              <a:rPr lang="fa-IR" sz="2400" dirty="0" smtClean="0"/>
              <a:t>مدیریت بالاتری </a:t>
            </a:r>
            <a:r>
              <a:rPr lang="fa-IR" sz="2400" dirty="0" smtClean="0"/>
              <a:t>برخوردارند. </a:t>
            </a:r>
          </a:p>
          <a:p>
            <a:pPr eaLnBrk="1" hangingPunct="1"/>
            <a:r>
              <a:rPr lang="fa-IR" sz="2400" dirty="0" smtClean="0"/>
              <a:t> نوجوانان بلند قدتر ، </a:t>
            </a:r>
            <a:r>
              <a:rPr lang="fa-IR" sz="2400" dirty="0" smtClean="0"/>
              <a:t>نیز </a:t>
            </a:r>
            <a:r>
              <a:rPr lang="fa-IR" sz="2400" dirty="0" smtClean="0"/>
              <a:t>احساس </a:t>
            </a:r>
            <a:r>
              <a:rPr lang="fa-IR" sz="2400" dirty="0" smtClean="0"/>
              <a:t>متفاوتی </a:t>
            </a:r>
            <a:r>
              <a:rPr lang="fa-IR" sz="2400" dirty="0" smtClean="0"/>
              <a:t>درباره خودشان دارند. آنان احساس </a:t>
            </a:r>
            <a:r>
              <a:rPr lang="fa-IR" sz="2400" dirty="0" smtClean="0"/>
              <a:t>می </a:t>
            </a:r>
            <a:r>
              <a:rPr lang="fa-IR" sz="2400" dirty="0" smtClean="0"/>
              <a:t>كنند كه «</a:t>
            </a:r>
            <a:r>
              <a:rPr lang="fa-IR" sz="2400" dirty="0" smtClean="0"/>
              <a:t>تیپ</a:t>
            </a:r>
            <a:r>
              <a:rPr lang="fa-IR" sz="2400" dirty="0" smtClean="0"/>
              <a:t>» </a:t>
            </a:r>
            <a:r>
              <a:rPr lang="fa-IR" sz="2400" dirty="0" smtClean="0"/>
              <a:t>بهتری </a:t>
            </a:r>
            <a:r>
              <a:rPr lang="fa-IR" sz="2400" dirty="0" smtClean="0"/>
              <a:t>دارند و </a:t>
            </a:r>
            <a:r>
              <a:rPr lang="fa-IR" sz="2400" dirty="0" smtClean="0"/>
              <a:t>تمایل رهبری دیگران </a:t>
            </a:r>
            <a:r>
              <a:rPr lang="fa-IR" sz="2400" dirty="0" smtClean="0"/>
              <a:t>در آنان </a:t>
            </a:r>
            <a:r>
              <a:rPr lang="fa-IR" sz="2400" dirty="0" smtClean="0"/>
              <a:t>بیشتر می </a:t>
            </a:r>
            <a:r>
              <a:rPr lang="fa-IR" sz="2400" dirty="0" smtClean="0"/>
              <a:t>شود.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b="1" dirty="0" smtClean="0"/>
              <a:t>تحوّل </a:t>
            </a:r>
            <a:r>
              <a:rPr lang="fa-IR" b="1" dirty="0" smtClean="0"/>
              <a:t>جسمی</a:t>
            </a:r>
            <a:endParaRPr lang="fa-IR" dirty="0" smtClean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76200" y="1905000"/>
            <a:ext cx="8991600" cy="4724400"/>
          </a:xfrm>
        </p:spPr>
        <p:txBody>
          <a:bodyPr/>
          <a:lstStyle/>
          <a:p>
            <a:pPr eaLnBrk="1" hangingPunct="1"/>
            <a:r>
              <a:rPr lang="fa-IR" sz="2800" dirty="0" smtClean="0"/>
              <a:t>در اثر رشد </a:t>
            </a:r>
            <a:r>
              <a:rPr lang="fa-IR" sz="2800" dirty="0" smtClean="0"/>
              <a:t>جسمی، </a:t>
            </a:r>
            <a:r>
              <a:rPr lang="fa-IR" sz="2800" dirty="0" smtClean="0"/>
              <a:t>نوجوانان </a:t>
            </a:r>
            <a:r>
              <a:rPr lang="fa-IR" sz="2800" dirty="0" smtClean="0"/>
              <a:t>حساسیت زیادی </a:t>
            </a:r>
            <a:r>
              <a:rPr lang="fa-IR" sz="2800" dirty="0" smtClean="0"/>
              <a:t>نسبت به بدن </a:t>
            </a:r>
            <a:r>
              <a:rPr lang="fa-IR" sz="2800" dirty="0" smtClean="0"/>
              <a:t>خویش پیدا می </a:t>
            </a:r>
            <a:r>
              <a:rPr lang="fa-IR" sz="2800" dirty="0" smtClean="0"/>
              <a:t>كنند. پسران </a:t>
            </a:r>
            <a:r>
              <a:rPr lang="fa-IR" sz="2800" dirty="0" smtClean="0"/>
              <a:t>این </a:t>
            </a:r>
            <a:r>
              <a:rPr lang="fa-IR" sz="2800" dirty="0" smtClean="0"/>
              <a:t>احساسات را با </a:t>
            </a:r>
            <a:r>
              <a:rPr lang="fa-IR" sz="2800" dirty="0" smtClean="0"/>
              <a:t>ایستادن های </a:t>
            </a:r>
            <a:r>
              <a:rPr lang="fa-IR" sz="2800" dirty="0" smtClean="0"/>
              <a:t>مكرّر در مقابل </a:t>
            </a:r>
            <a:r>
              <a:rPr lang="fa-IR" sz="2800" dirty="0" smtClean="0"/>
              <a:t>آینه </a:t>
            </a:r>
            <a:r>
              <a:rPr lang="fa-IR" sz="2800" dirty="0" smtClean="0"/>
              <a:t>و نظاره كردن بدن خود و </a:t>
            </a:r>
            <a:r>
              <a:rPr lang="fa-IR" sz="2800" dirty="0" smtClean="0"/>
              <a:t>اندیشیدن </a:t>
            </a:r>
            <a:r>
              <a:rPr lang="fa-IR" sz="2800" dirty="0" smtClean="0"/>
              <a:t>نسبت به </a:t>
            </a:r>
            <a:r>
              <a:rPr lang="fa-IR" sz="2800" dirty="0" smtClean="0"/>
              <a:t>طبیعی </a:t>
            </a:r>
            <a:r>
              <a:rPr lang="fa-IR" sz="2800" dirty="0" smtClean="0"/>
              <a:t>بودن </a:t>
            </a:r>
            <a:r>
              <a:rPr lang="fa-IR" sz="2800" dirty="0" smtClean="0"/>
              <a:t>یا </a:t>
            </a:r>
            <a:r>
              <a:rPr lang="fa-IR" sz="2800" dirty="0" smtClean="0"/>
              <a:t>نبودن رشد خود ظاهر </a:t>
            </a:r>
            <a:r>
              <a:rPr lang="fa-IR" sz="2800" dirty="0" smtClean="0"/>
              <a:t>می </a:t>
            </a:r>
            <a:r>
              <a:rPr lang="fa-IR" sz="2800" dirty="0" smtClean="0"/>
              <a:t>سازند و </a:t>
            </a:r>
            <a:r>
              <a:rPr lang="fa-IR" sz="2800" dirty="0" smtClean="0"/>
              <a:t>نیز </a:t>
            </a:r>
            <a:r>
              <a:rPr lang="fa-IR" sz="2800" dirty="0" smtClean="0"/>
              <a:t>نسبت به تناسب اندام ها، حالت پوست، </a:t>
            </a:r>
            <a:r>
              <a:rPr lang="fa-IR" sz="2800" dirty="0" smtClean="0"/>
              <a:t>موی </a:t>
            </a:r>
            <a:r>
              <a:rPr lang="fa-IR" sz="2800" dirty="0" smtClean="0"/>
              <a:t>سر و چهره و </a:t>
            </a:r>
            <a:r>
              <a:rPr lang="fa-IR" sz="2800" dirty="0" smtClean="0"/>
              <a:t>چاقی </a:t>
            </a:r>
            <a:r>
              <a:rPr lang="fa-IR" sz="2800" dirty="0" smtClean="0"/>
              <a:t>و </a:t>
            </a:r>
            <a:r>
              <a:rPr lang="fa-IR" sz="2800" dirty="0" smtClean="0"/>
              <a:t>لاغری </a:t>
            </a:r>
            <a:r>
              <a:rPr lang="fa-IR" sz="2800" dirty="0" smtClean="0"/>
              <a:t>و </a:t>
            </a:r>
            <a:r>
              <a:rPr lang="fa-IR" sz="2800" dirty="0" smtClean="0"/>
              <a:t>درشتی </a:t>
            </a:r>
            <a:r>
              <a:rPr lang="fa-IR" sz="2800" dirty="0" smtClean="0"/>
              <a:t>و </a:t>
            </a:r>
            <a:r>
              <a:rPr lang="fa-IR" sz="2800" dirty="0" smtClean="0"/>
              <a:t>ریزاندامی </a:t>
            </a:r>
            <a:r>
              <a:rPr lang="fa-IR" sz="2800" dirty="0" smtClean="0"/>
              <a:t>خود حساس </a:t>
            </a:r>
            <a:r>
              <a:rPr lang="fa-IR" sz="2800" dirty="0" smtClean="0"/>
              <a:t>می </a:t>
            </a:r>
            <a:r>
              <a:rPr lang="fa-IR" sz="2800" dirty="0" smtClean="0"/>
              <a:t>شوند. </a:t>
            </a:r>
          </a:p>
          <a:p>
            <a:pPr eaLnBrk="1" hangingPunct="1"/>
            <a:r>
              <a:rPr lang="fa-IR" sz="2800" dirty="0" smtClean="0"/>
              <a:t>البته </a:t>
            </a:r>
            <a:r>
              <a:rPr lang="fa-IR" sz="2800" dirty="0" smtClean="0"/>
              <a:t>حساسیت </a:t>
            </a:r>
            <a:r>
              <a:rPr lang="fa-IR" sz="2800" dirty="0" smtClean="0"/>
              <a:t>دختران نسبت به بدن و </a:t>
            </a:r>
            <a:r>
              <a:rPr lang="fa-IR" sz="2800" dirty="0" smtClean="0"/>
              <a:t>جذابیت های </a:t>
            </a:r>
            <a:r>
              <a:rPr lang="fa-IR" sz="2800" dirty="0" smtClean="0"/>
              <a:t>خود </a:t>
            </a:r>
            <a:r>
              <a:rPr lang="fa-IR" sz="2800" dirty="0" smtClean="0"/>
              <a:t>بسیار بیشتر </a:t>
            </a:r>
            <a:r>
              <a:rPr lang="fa-IR" sz="2800" dirty="0" smtClean="0"/>
              <a:t>از پسران است.</a:t>
            </a:r>
            <a:r>
              <a:rPr lang="fa-IR" sz="2800" baseline="30000" dirty="0" smtClean="0"/>
              <a:t> </a:t>
            </a:r>
          </a:p>
          <a:p>
            <a:pPr eaLnBrk="1" hangingPunct="1"/>
            <a:r>
              <a:rPr lang="fa-IR" sz="2800" dirty="0" smtClean="0"/>
              <a:t>نوجوانانی </a:t>
            </a:r>
            <a:r>
              <a:rPr lang="fa-IR" sz="2800" dirty="0" smtClean="0"/>
              <a:t>كه در </a:t>
            </a:r>
            <a:r>
              <a:rPr lang="fa-IR" sz="2800" dirty="0" smtClean="0"/>
              <a:t>این </a:t>
            </a:r>
            <a:r>
              <a:rPr lang="fa-IR" sz="2800" dirty="0" smtClean="0"/>
              <a:t>دوره خود را </a:t>
            </a:r>
            <a:r>
              <a:rPr lang="fa-IR" sz="2800" dirty="0" smtClean="0"/>
              <a:t>طبیعی </a:t>
            </a:r>
            <a:r>
              <a:rPr lang="fa-IR" sz="2800" dirty="0" smtClean="0"/>
              <a:t>و بالنده </a:t>
            </a:r>
            <a:r>
              <a:rPr lang="fa-IR" sz="2800" dirty="0" smtClean="0"/>
              <a:t>تلقّی می </a:t>
            </a:r>
            <a:r>
              <a:rPr lang="fa-IR" sz="2800" dirty="0" smtClean="0"/>
              <a:t>كنند، در </a:t>
            </a:r>
            <a:r>
              <a:rPr lang="fa-IR" sz="2800" dirty="0" smtClean="0"/>
              <a:t>آینده نیز </a:t>
            </a:r>
            <a:r>
              <a:rPr lang="fa-IR" sz="2800" dirty="0" smtClean="0"/>
              <a:t>از عزّت نفس و </a:t>
            </a:r>
            <a:r>
              <a:rPr lang="fa-IR" sz="2800" dirty="0" smtClean="0"/>
              <a:t>شادمانی بیشتری </a:t>
            </a:r>
            <a:r>
              <a:rPr lang="fa-IR" sz="2800" dirty="0" smtClean="0"/>
              <a:t>برخوردار خواهند بود.</a:t>
            </a:r>
            <a:endParaRPr lang="en-US" sz="2800" dirty="0" smtClean="0"/>
          </a:p>
          <a:p>
            <a:pPr eaLnBrk="1" hangingPunct="1">
              <a:buFont typeface="Wingdings" pitchFamily="2" charset="2"/>
              <a:buNone/>
            </a:pPr>
            <a:endParaRPr lang="fa-IR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5"/>
          <p:cNvSpPr>
            <a:spLocks noGrp="1"/>
          </p:cNvSpPr>
          <p:nvPr>
            <p:ph type="title" idx="4294967295"/>
          </p:nvPr>
        </p:nvSpPr>
        <p:spPr>
          <a:xfrm>
            <a:off x="1371600" y="3352800"/>
            <a:ext cx="7772400" cy="1362075"/>
          </a:xfrm>
        </p:spPr>
        <p:txBody>
          <a:bodyPr/>
          <a:lstStyle/>
          <a:p>
            <a:pPr eaLnBrk="1" hangingPunct="1"/>
            <a:r>
              <a:rPr lang="fa-IR" sz="8000" dirty="0" smtClean="0"/>
              <a:t>تحوّل </a:t>
            </a:r>
            <a:r>
              <a:rPr lang="fa-IR" sz="8000" dirty="0" smtClean="0"/>
              <a:t>جنسی</a:t>
            </a:r>
            <a:endParaRPr lang="fa-IR" sz="8000" dirty="0" smtClean="0"/>
          </a:p>
        </p:txBody>
      </p:sp>
      <p:pic>
        <p:nvPicPr>
          <p:cNvPr id="27651" name="Picture 4" descr="D:\عباس دایی\GIF Animation\aar01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7391400" y="3733800"/>
            <a:ext cx="1371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smtClean="0"/>
              <a:t>تحول جنسی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915400" cy="4572000"/>
          </a:xfrm>
        </p:spPr>
        <p:txBody>
          <a:bodyPr/>
          <a:lstStyle/>
          <a:p>
            <a:pPr eaLnBrk="1" hangingPunct="1"/>
            <a:r>
              <a:rPr lang="fa-IR" sz="2800" dirty="0" smtClean="0"/>
              <a:t>رشد </a:t>
            </a:r>
            <a:r>
              <a:rPr lang="fa-IR" sz="2800" dirty="0" smtClean="0"/>
              <a:t>جنسی </a:t>
            </a:r>
            <a:r>
              <a:rPr lang="fa-IR" sz="2800" dirty="0" smtClean="0"/>
              <a:t>در دوره </a:t>
            </a:r>
            <a:r>
              <a:rPr lang="fa-IR" sz="2800" dirty="0" smtClean="0"/>
              <a:t>نوجوانی، یك معیار </a:t>
            </a:r>
            <a:r>
              <a:rPr lang="fa-IR" sz="2800" dirty="0" smtClean="0"/>
              <a:t>و شاخص مهم رشد در </a:t>
            </a:r>
            <a:r>
              <a:rPr lang="fa-IR" sz="2800" dirty="0" smtClean="0"/>
              <a:t>این </a:t>
            </a:r>
            <a:r>
              <a:rPr lang="fa-IR" sz="2800" dirty="0" smtClean="0"/>
              <a:t>مرحله از </a:t>
            </a:r>
            <a:r>
              <a:rPr lang="fa-IR" sz="2800" dirty="0" smtClean="0"/>
              <a:t>زندگی </a:t>
            </a:r>
            <a:r>
              <a:rPr lang="fa-IR" sz="2800" dirty="0" smtClean="0"/>
              <a:t>است. </a:t>
            </a:r>
            <a:r>
              <a:rPr lang="fa-IR" sz="2800" dirty="0" smtClean="0"/>
              <a:t>این معیار </a:t>
            </a:r>
            <a:r>
              <a:rPr lang="fa-IR" sz="2800" dirty="0" smtClean="0"/>
              <a:t>نشانه </a:t>
            </a:r>
            <a:r>
              <a:rPr lang="fa-IR" sz="2800" dirty="0" smtClean="0"/>
              <a:t>ای </a:t>
            </a:r>
            <a:r>
              <a:rPr lang="fa-IR" sz="2800" dirty="0" smtClean="0"/>
              <a:t>از بلوغ و </a:t>
            </a:r>
            <a:r>
              <a:rPr lang="fa-IR" sz="2800" dirty="0" smtClean="0"/>
              <a:t>تغییرات دیگری </a:t>
            </a:r>
            <a:r>
              <a:rPr lang="fa-IR" sz="2800" dirty="0" smtClean="0"/>
              <a:t>است كه در </a:t>
            </a:r>
            <a:r>
              <a:rPr lang="fa-IR" sz="2800" dirty="0" smtClean="0"/>
              <a:t>این </a:t>
            </a:r>
            <a:r>
              <a:rPr lang="fa-IR" sz="2800" dirty="0" smtClean="0"/>
              <a:t>دوره رخ </a:t>
            </a:r>
            <a:r>
              <a:rPr lang="fa-IR" sz="2800" dirty="0" smtClean="0"/>
              <a:t>می </a:t>
            </a:r>
            <a:r>
              <a:rPr lang="fa-IR" sz="2800" dirty="0" smtClean="0"/>
              <a:t>دهد.</a:t>
            </a:r>
          </a:p>
          <a:p>
            <a:pPr eaLnBrk="1" hangingPunct="1"/>
            <a:r>
              <a:rPr lang="fa-IR" sz="2800" dirty="0" smtClean="0"/>
              <a:t>در طول دوره بلوغ اندام </a:t>
            </a:r>
            <a:r>
              <a:rPr lang="fa-IR" sz="2800" dirty="0" smtClean="0"/>
              <a:t>های جنسی </a:t>
            </a:r>
            <a:r>
              <a:rPr lang="fa-IR" sz="2800" dirty="0" smtClean="0"/>
              <a:t>پسران (</a:t>
            </a:r>
            <a:r>
              <a:rPr lang="fa-IR" sz="2800" dirty="0" smtClean="0"/>
              <a:t>بیضه </a:t>
            </a:r>
            <a:r>
              <a:rPr lang="fa-IR" sz="2800" dirty="0" smtClean="0"/>
              <a:t>ها و آلت) و اندام </a:t>
            </a:r>
            <a:r>
              <a:rPr lang="fa-IR" sz="2800" dirty="0" smtClean="0"/>
              <a:t>های جنسی </a:t>
            </a:r>
            <a:r>
              <a:rPr lang="fa-IR" sz="2800" dirty="0" smtClean="0"/>
              <a:t>دختران (تخمدان ها، رحم و مهبل) بزرگ تر و </a:t>
            </a:r>
            <a:r>
              <a:rPr lang="fa-IR" sz="2800" dirty="0" smtClean="0"/>
              <a:t>رسیده </a:t>
            </a:r>
            <a:r>
              <a:rPr lang="fa-IR" sz="2800" dirty="0" smtClean="0"/>
              <a:t>تر </a:t>
            </a:r>
            <a:r>
              <a:rPr lang="fa-IR" sz="2800" dirty="0" smtClean="0"/>
              <a:t>می </a:t>
            </a:r>
            <a:r>
              <a:rPr lang="fa-IR" sz="2800" dirty="0" smtClean="0"/>
              <a:t>شوند.</a:t>
            </a:r>
          </a:p>
          <a:p>
            <a:pPr eaLnBrk="1" hangingPunct="1"/>
            <a:r>
              <a:rPr lang="fa-IR" sz="2800" dirty="0" smtClean="0"/>
              <a:t>ویژگی های ثانوی جنسی نیز </a:t>
            </a:r>
            <a:r>
              <a:rPr lang="fa-IR" sz="2800" dirty="0" smtClean="0"/>
              <a:t>كه مردان را از زنان </a:t>
            </a:r>
            <a:r>
              <a:rPr lang="fa-IR" sz="2800" dirty="0" smtClean="0"/>
              <a:t>متمایز می </a:t>
            </a:r>
            <a:r>
              <a:rPr lang="fa-IR" sz="2800" dirty="0" smtClean="0"/>
              <a:t>سازد، </a:t>
            </a:r>
            <a:r>
              <a:rPr lang="fa-IR" sz="2800" dirty="0" smtClean="0"/>
              <a:t>نظیر روییدن موی </a:t>
            </a:r>
            <a:r>
              <a:rPr lang="fa-IR" sz="2800" dirty="0" smtClean="0"/>
              <a:t>صورت در پسران و رشد پستان ها در دختران، آغاز </a:t>
            </a:r>
            <a:r>
              <a:rPr lang="fa-IR" sz="2800" dirty="0" smtClean="0"/>
              <a:t>می </a:t>
            </a:r>
            <a:r>
              <a:rPr lang="fa-IR" sz="2800" dirty="0" smtClean="0"/>
              <a:t>شود.</a:t>
            </a:r>
            <a:endParaRPr lang="en-US" sz="2800" dirty="0" smtClean="0"/>
          </a:p>
          <a:p>
            <a:pPr eaLnBrk="1" hangingPunct="1"/>
            <a:endParaRPr lang="fa-IR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smtClean="0"/>
              <a:t>تحول جنسی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76200" y="1905000"/>
            <a:ext cx="8991600" cy="4800600"/>
          </a:xfrm>
        </p:spPr>
        <p:txBody>
          <a:bodyPr/>
          <a:lstStyle/>
          <a:p>
            <a:pPr eaLnBrk="1" hangingPunct="1"/>
            <a:r>
              <a:rPr lang="fa-IR" sz="2800" dirty="0" smtClean="0"/>
              <a:t>معمولا بزرگ تر شدن </a:t>
            </a:r>
            <a:r>
              <a:rPr lang="fa-IR" sz="2800" dirty="0" smtClean="0"/>
              <a:t>بیضه های </a:t>
            </a:r>
            <a:r>
              <a:rPr lang="fa-IR" sz="2800" dirty="0" smtClean="0"/>
              <a:t>پسران در حدود سن </a:t>
            </a:r>
            <a:r>
              <a:rPr lang="fa-IR" sz="2800" dirty="0" smtClean="0"/>
              <a:t>5/13سالگی </a:t>
            </a:r>
            <a:r>
              <a:rPr lang="fa-IR" sz="2800" dirty="0" smtClean="0"/>
              <a:t>آغاز </a:t>
            </a:r>
            <a:r>
              <a:rPr lang="fa-IR" sz="2800" dirty="0" smtClean="0"/>
              <a:t>می </a:t>
            </a:r>
            <a:r>
              <a:rPr lang="fa-IR" sz="2800" dirty="0" smtClean="0"/>
              <a:t>شود و شش ماه پس از آن </a:t>
            </a:r>
            <a:r>
              <a:rPr lang="fa-IR" sz="2800" dirty="0" smtClean="0"/>
              <a:t>موهای زهاری می روید</a:t>
            </a:r>
            <a:r>
              <a:rPr lang="fa-IR" sz="2800" dirty="0" smtClean="0"/>
              <a:t>. رشد آلت و جهش قد پسران و كلفت شدن </a:t>
            </a:r>
            <a:r>
              <a:rPr lang="fa-IR" sz="2800" dirty="0" smtClean="0"/>
              <a:t>صدای </a:t>
            </a:r>
            <a:r>
              <a:rPr lang="fa-IR" sz="2800" dirty="0" smtClean="0"/>
              <a:t>آنان </a:t>
            </a:r>
            <a:r>
              <a:rPr lang="fa-IR" sz="2800" dirty="0" smtClean="0"/>
              <a:t>نیز </a:t>
            </a:r>
            <a:r>
              <a:rPr lang="fa-IR" sz="2800" dirty="0" smtClean="0"/>
              <a:t>مستلزم گذشت شش ماه </a:t>
            </a:r>
            <a:r>
              <a:rPr lang="fa-IR" sz="2800" dirty="0" smtClean="0"/>
              <a:t>دیگر </a:t>
            </a:r>
            <a:r>
              <a:rPr lang="fa-IR" sz="2800" dirty="0" smtClean="0"/>
              <a:t>است. </a:t>
            </a:r>
          </a:p>
          <a:p>
            <a:pPr eaLnBrk="1" hangingPunct="1"/>
            <a:r>
              <a:rPr lang="fa-IR" sz="2800" dirty="0" smtClean="0"/>
              <a:t>رشد پستان ها و جهش قد دختران </a:t>
            </a:r>
            <a:r>
              <a:rPr lang="fa-IR" sz="2800" dirty="0" smtClean="0"/>
              <a:t>نیز </a:t>
            </a:r>
            <a:r>
              <a:rPr lang="fa-IR" sz="2800" dirty="0" smtClean="0"/>
              <a:t>معمولا در ده و </a:t>
            </a:r>
            <a:r>
              <a:rPr lang="fa-IR" sz="2800" dirty="0" smtClean="0"/>
              <a:t>نیمسالگی </a:t>
            </a:r>
            <a:r>
              <a:rPr lang="fa-IR" sz="2800" dirty="0" smtClean="0"/>
              <a:t>شروع </a:t>
            </a:r>
            <a:r>
              <a:rPr lang="fa-IR" sz="2800" dirty="0" smtClean="0"/>
              <a:t>می </a:t>
            </a:r>
            <a:r>
              <a:rPr lang="fa-IR" sz="2800" dirty="0" smtClean="0"/>
              <a:t>شود. نمو </a:t>
            </a:r>
            <a:r>
              <a:rPr lang="fa-IR" sz="2800" dirty="0" smtClean="0"/>
              <a:t>موهای زهاری </a:t>
            </a:r>
            <a:r>
              <a:rPr lang="fa-IR" sz="2800" dirty="0" smtClean="0"/>
              <a:t>در دختران در </a:t>
            </a:r>
            <a:r>
              <a:rPr lang="fa-IR" sz="2800" dirty="0" smtClean="0"/>
              <a:t>یازدهسالگی </a:t>
            </a:r>
            <a:r>
              <a:rPr lang="fa-IR" sz="2800" dirty="0" smtClean="0"/>
              <a:t>و نمو </a:t>
            </a:r>
            <a:r>
              <a:rPr lang="fa-IR" sz="2800" dirty="0" smtClean="0"/>
              <a:t>موهای زیربغل </a:t>
            </a:r>
            <a:r>
              <a:rPr lang="fa-IR" sz="2800" dirty="0" smtClean="0"/>
              <a:t>در </a:t>
            </a:r>
            <a:r>
              <a:rPr lang="fa-IR" sz="2800" dirty="0" smtClean="0"/>
              <a:t>سیزدهسالگی </a:t>
            </a:r>
            <a:r>
              <a:rPr lang="fa-IR" sz="2800" dirty="0" smtClean="0"/>
              <a:t>بروز </a:t>
            </a:r>
            <a:r>
              <a:rPr lang="fa-IR" sz="2800" dirty="0" smtClean="0"/>
              <a:t>می </a:t>
            </a:r>
            <a:r>
              <a:rPr lang="fa-IR" sz="2800" dirty="0" smtClean="0"/>
              <a:t>كند. </a:t>
            </a:r>
            <a:r>
              <a:rPr lang="fa-IR" sz="2800" dirty="0" smtClean="0"/>
              <a:t>نخستین </a:t>
            </a:r>
            <a:r>
              <a:rPr lang="fa-IR" sz="2800" dirty="0" smtClean="0"/>
              <a:t>عادت </a:t>
            </a:r>
            <a:r>
              <a:rPr lang="fa-IR" sz="2800" dirty="0" smtClean="0"/>
              <a:t>ماهیانه </a:t>
            </a:r>
            <a:r>
              <a:rPr lang="fa-IR" sz="2800" dirty="0" smtClean="0"/>
              <a:t>عموماً در آغاز </a:t>
            </a:r>
            <a:r>
              <a:rPr lang="fa-IR" sz="2800" dirty="0" smtClean="0"/>
              <a:t>سیزدهمین </a:t>
            </a:r>
            <a:r>
              <a:rPr lang="fa-IR" sz="2800" dirty="0" smtClean="0"/>
              <a:t>سال </a:t>
            </a:r>
            <a:r>
              <a:rPr lang="fa-IR" sz="2800" dirty="0" smtClean="0"/>
              <a:t>زندگی </a:t>
            </a:r>
            <a:r>
              <a:rPr lang="fa-IR" sz="2800" dirty="0" smtClean="0"/>
              <a:t>رخ </a:t>
            </a:r>
            <a:r>
              <a:rPr lang="fa-IR" sz="2800" dirty="0" smtClean="0"/>
              <a:t>می </a:t>
            </a:r>
            <a:r>
              <a:rPr lang="fa-IR" sz="2800" dirty="0" smtClean="0"/>
              <a:t>دهد. </a:t>
            </a:r>
            <a:r>
              <a:rPr lang="fa-IR" sz="2800" dirty="0" smtClean="0"/>
              <a:t>نخستین </a:t>
            </a:r>
            <a:r>
              <a:rPr lang="fa-IR" sz="2800" dirty="0" smtClean="0"/>
              <a:t>عادت </a:t>
            </a:r>
            <a:r>
              <a:rPr lang="fa-IR" sz="2800" dirty="0" smtClean="0"/>
              <a:t>ماهیانه </a:t>
            </a:r>
            <a:r>
              <a:rPr lang="fa-IR" sz="2800" dirty="0" smtClean="0"/>
              <a:t>شاخص رشد </a:t>
            </a:r>
            <a:r>
              <a:rPr lang="fa-IR" sz="2800" dirty="0" smtClean="0"/>
              <a:t>جنسی </a:t>
            </a:r>
            <a:r>
              <a:rPr lang="fa-IR" sz="2800" dirty="0" smtClean="0"/>
              <a:t>دختران است و مترادف با </a:t>
            </a:r>
            <a:r>
              <a:rPr lang="fa-IR" sz="2800" dirty="0" smtClean="0"/>
              <a:t>توانایی </a:t>
            </a:r>
            <a:r>
              <a:rPr lang="fa-IR" sz="2800" dirty="0" smtClean="0"/>
              <a:t>باردار شدن </a:t>
            </a:r>
            <a:r>
              <a:rPr lang="fa-IR" sz="2800" dirty="0" smtClean="0"/>
              <a:t>نیست</a:t>
            </a:r>
            <a:r>
              <a:rPr lang="fa-IR" sz="2800" dirty="0" smtClean="0"/>
              <a:t>.</a:t>
            </a:r>
          </a:p>
          <a:p>
            <a:pPr eaLnBrk="1" hangingPunct="1"/>
            <a:r>
              <a:rPr lang="fa-IR" sz="2800" dirty="0" smtClean="0"/>
              <a:t>بدیهی </a:t>
            </a:r>
            <a:r>
              <a:rPr lang="fa-IR" sz="2800" dirty="0" smtClean="0"/>
              <a:t>است كه در همه موارد مزبور تفاوت </a:t>
            </a:r>
            <a:r>
              <a:rPr lang="fa-IR" sz="2800" dirty="0" smtClean="0"/>
              <a:t>های فردی </a:t>
            </a:r>
            <a:r>
              <a:rPr lang="fa-IR" sz="2800" dirty="0" smtClean="0"/>
              <a:t>وجود دارد.</a:t>
            </a:r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smtClean="0"/>
              <a:t>تحول جنسی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152400" y="2133600"/>
            <a:ext cx="8839200" cy="4114800"/>
          </a:xfrm>
        </p:spPr>
        <p:txBody>
          <a:bodyPr/>
          <a:lstStyle/>
          <a:p>
            <a:pPr eaLnBrk="1" hangingPunct="1"/>
            <a:r>
              <a:rPr lang="fa-IR" dirty="0" smtClean="0"/>
              <a:t>رشد </a:t>
            </a:r>
            <a:r>
              <a:rPr lang="fa-IR" dirty="0" smtClean="0"/>
              <a:t>هویت جنسی، بخشی </a:t>
            </a:r>
            <a:r>
              <a:rPr lang="fa-IR" dirty="0" smtClean="0"/>
              <a:t>از </a:t>
            </a:r>
            <a:r>
              <a:rPr lang="fa-IR" dirty="0" smtClean="0"/>
              <a:t>فرایند عمومی </a:t>
            </a:r>
            <a:r>
              <a:rPr lang="fa-IR" dirty="0" smtClean="0"/>
              <a:t>رشد </a:t>
            </a:r>
            <a:r>
              <a:rPr lang="fa-IR" dirty="0" smtClean="0"/>
              <a:t>جنسی </a:t>
            </a:r>
            <a:r>
              <a:rPr lang="fa-IR" dirty="0" smtClean="0"/>
              <a:t>است و </a:t>
            </a:r>
            <a:r>
              <a:rPr lang="fa-IR" dirty="0" smtClean="0">
                <a:solidFill>
                  <a:srgbClr val="FF0000"/>
                </a:solidFill>
              </a:rPr>
              <a:t>اساس </a:t>
            </a:r>
            <a:r>
              <a:rPr lang="fa-IR" dirty="0" smtClean="0">
                <a:solidFill>
                  <a:srgbClr val="FF0000"/>
                </a:solidFill>
              </a:rPr>
              <a:t>زیستی</a:t>
            </a:r>
            <a:r>
              <a:rPr lang="fa-IR" dirty="0" smtClean="0"/>
              <a:t> </a:t>
            </a:r>
            <a:r>
              <a:rPr lang="fa-IR" dirty="0" smtClean="0"/>
              <a:t>دارد </a:t>
            </a:r>
            <a:r>
              <a:rPr lang="fa-IR" dirty="0" smtClean="0"/>
              <a:t>ولی </a:t>
            </a:r>
            <a:r>
              <a:rPr lang="fa-IR" dirty="0" smtClean="0"/>
              <a:t>به عوامل </a:t>
            </a:r>
            <a:r>
              <a:rPr lang="fa-IR" dirty="0" smtClean="0"/>
              <a:t>گوناگونی </a:t>
            </a:r>
            <a:r>
              <a:rPr lang="fa-IR" dirty="0" smtClean="0"/>
              <a:t>همچون </a:t>
            </a:r>
            <a:r>
              <a:rPr lang="fa-IR" dirty="0" smtClean="0"/>
              <a:t>چگونگی </a:t>
            </a:r>
            <a:r>
              <a:rPr lang="fa-IR" dirty="0" smtClean="0">
                <a:solidFill>
                  <a:srgbClr val="FF0000"/>
                </a:solidFill>
              </a:rPr>
              <a:t>ارتباطات كودك با </a:t>
            </a:r>
            <a:r>
              <a:rPr lang="fa-IR" dirty="0" smtClean="0">
                <a:solidFill>
                  <a:srgbClr val="FF0000"/>
                </a:solidFill>
              </a:rPr>
              <a:t>والدین</a:t>
            </a:r>
            <a:r>
              <a:rPr lang="fa-IR" dirty="0" smtClean="0"/>
              <a:t>، بخصوص با والد هم جنس خود، ارتباط با هم سالان و هم </a:t>
            </a:r>
            <a:r>
              <a:rPr lang="fa-IR" dirty="0" smtClean="0"/>
              <a:t>كلاسی </a:t>
            </a:r>
            <a:r>
              <a:rPr lang="fa-IR" dirty="0" smtClean="0"/>
              <a:t>ها، </a:t>
            </a:r>
            <a:r>
              <a:rPr lang="fa-IR" dirty="0" smtClean="0"/>
              <a:t>محیط آموزشی </a:t>
            </a:r>
            <a:r>
              <a:rPr lang="fa-IR" dirty="0" smtClean="0"/>
              <a:t>و فرهنگ و جامعه </a:t>
            </a:r>
            <a:r>
              <a:rPr lang="fa-IR" dirty="0" smtClean="0"/>
              <a:t>نیز بستگی </a:t>
            </a:r>
            <a:r>
              <a:rPr lang="fa-IR" dirty="0" smtClean="0"/>
              <a:t>دارد.</a:t>
            </a:r>
            <a:endParaRPr lang="en-US" dirty="0" smtClean="0"/>
          </a:p>
          <a:p>
            <a:pPr eaLnBrk="1" hangingPunct="1"/>
            <a:endParaRPr lang="fa-IR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5943600"/>
          </a:xfrm>
        </p:spPr>
        <p:txBody>
          <a:bodyPr/>
          <a:lstStyle/>
          <a:p>
            <a:pPr eaLnBrk="1" hangingPunct="1"/>
            <a:r>
              <a:rPr lang="ar-SA" sz="6600" b="1" dirty="0" smtClean="0">
                <a:solidFill>
                  <a:schemeClr val="hlink"/>
                </a:solidFill>
                <a:cs typeface="2  Compset" pitchFamily="2" charset="-78"/>
              </a:rPr>
              <a:t>امام صادق(ع)</a:t>
            </a:r>
            <a:r>
              <a:rPr lang="fa-IR" sz="6600" b="1" dirty="0" smtClean="0">
                <a:solidFill>
                  <a:schemeClr val="hlink"/>
                </a:solidFill>
                <a:cs typeface="2  Compset" pitchFamily="2" charset="-78"/>
              </a:rPr>
              <a:t>:</a:t>
            </a:r>
            <a:r>
              <a:rPr lang="fa-IR" dirty="0" smtClean="0">
                <a:solidFill>
                  <a:schemeClr val="hlink"/>
                </a:solidFill>
              </a:rPr>
              <a:t/>
            </a:r>
            <a:br>
              <a:rPr lang="fa-IR" dirty="0" smtClean="0">
                <a:solidFill>
                  <a:schemeClr val="hlink"/>
                </a:solidFill>
              </a:rPr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ar-SA" sz="4800" b="1" dirty="0" smtClean="0"/>
              <a:t>نوجوانان را </a:t>
            </a:r>
            <a:r>
              <a:rPr lang="ar-SA" sz="4800" b="1" dirty="0" smtClean="0"/>
              <a:t>دریابید زیرا </a:t>
            </a:r>
            <a:r>
              <a:rPr lang="ar-SA" sz="4800" b="1" dirty="0" smtClean="0"/>
              <a:t>زودتر از </a:t>
            </a:r>
            <a:r>
              <a:rPr lang="ar-SA" sz="4800" b="1" dirty="0" smtClean="0"/>
              <a:t>دیگران </a:t>
            </a:r>
            <a:r>
              <a:rPr lang="ar-SA" sz="4800" b="1" dirty="0" smtClean="0"/>
              <a:t>به </a:t>
            </a:r>
            <a:r>
              <a:rPr lang="ar-SA" sz="4800" b="1" dirty="0" smtClean="0"/>
              <a:t>كارهای خیر روی می‌آورند</a:t>
            </a:r>
            <a:r>
              <a:rPr lang="ar-SA" sz="4800" b="1" dirty="0" smtClean="0"/>
              <a:t>. </a:t>
            </a:r>
            <a:r>
              <a:rPr lang="fa-IR" sz="4800" b="1" dirty="0" smtClean="0"/>
              <a:t/>
            </a:r>
            <a:br>
              <a:rPr lang="fa-IR" sz="4800" b="1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>                                  </a:t>
            </a:r>
            <a:r>
              <a:rPr lang="ar-SA" sz="3200" dirty="0" smtClean="0"/>
              <a:t>وافی، </a:t>
            </a:r>
            <a:r>
              <a:rPr lang="ar-SA" sz="3200" dirty="0" smtClean="0"/>
              <a:t>ج1، ص210</a:t>
            </a:r>
            <a:endParaRPr lang="en-GB" sz="3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smtClean="0"/>
              <a:t>تحول جنسی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915400" cy="4800600"/>
          </a:xfrm>
        </p:spPr>
        <p:txBody>
          <a:bodyPr/>
          <a:lstStyle/>
          <a:p>
            <a:pPr eaLnBrk="1" hangingPunct="1"/>
            <a:r>
              <a:rPr lang="fa-IR" sz="2800" dirty="0" smtClean="0"/>
              <a:t>از نظر نگرش و رفتار </a:t>
            </a:r>
            <a:r>
              <a:rPr lang="fa-IR" sz="2800" dirty="0" smtClean="0"/>
              <a:t>جنسی، </a:t>
            </a:r>
            <a:r>
              <a:rPr lang="fa-IR" sz="2800" dirty="0" smtClean="0"/>
              <a:t>پسران در آغاز عمدتاً متمركز بر جنبه </a:t>
            </a:r>
            <a:r>
              <a:rPr lang="fa-IR" sz="2800" dirty="0" smtClean="0"/>
              <a:t>های جسمی </a:t>
            </a:r>
            <a:r>
              <a:rPr lang="fa-IR" sz="2800" dirty="0" smtClean="0"/>
              <a:t>رفتار </a:t>
            </a:r>
            <a:r>
              <a:rPr lang="fa-IR" sz="2800" dirty="0" smtClean="0"/>
              <a:t>جنسی </a:t>
            </a:r>
            <a:r>
              <a:rPr lang="fa-IR" sz="2800" dirty="0" smtClean="0"/>
              <a:t>هستند و به </a:t>
            </a:r>
            <a:r>
              <a:rPr lang="fa-IR" sz="2800" dirty="0" smtClean="0"/>
              <a:t>تدریج </a:t>
            </a:r>
            <a:r>
              <a:rPr lang="fa-IR" sz="2800" dirty="0" smtClean="0"/>
              <a:t>متوجه جنبه </a:t>
            </a:r>
            <a:r>
              <a:rPr lang="fa-IR" sz="2800" dirty="0" smtClean="0"/>
              <a:t>های عمیق </a:t>
            </a:r>
            <a:r>
              <a:rPr lang="fa-IR" sz="2800" dirty="0" smtClean="0"/>
              <a:t>تر ارتباط </a:t>
            </a:r>
            <a:r>
              <a:rPr lang="fa-IR" sz="2800" dirty="0" smtClean="0"/>
              <a:t>اجتماعی </a:t>
            </a:r>
            <a:r>
              <a:rPr lang="fa-IR" sz="2800" dirty="0" smtClean="0"/>
              <a:t>و </a:t>
            </a:r>
            <a:r>
              <a:rPr lang="fa-IR" sz="2800" dirty="0" smtClean="0"/>
              <a:t>عاطفی می </a:t>
            </a:r>
            <a:r>
              <a:rPr lang="fa-IR" sz="2800" dirty="0" smtClean="0"/>
              <a:t>شوند، در </a:t>
            </a:r>
            <a:r>
              <a:rPr lang="fa-IR" sz="2800" dirty="0" smtClean="0"/>
              <a:t>حالی </a:t>
            </a:r>
            <a:r>
              <a:rPr lang="fa-IR" sz="2800" dirty="0" smtClean="0"/>
              <a:t>كه </a:t>
            </a:r>
            <a:r>
              <a:rPr lang="fa-IR" sz="2800" dirty="0" smtClean="0"/>
              <a:t>برای </a:t>
            </a:r>
            <a:r>
              <a:rPr lang="fa-IR" sz="2800" dirty="0" smtClean="0"/>
              <a:t>دختران هدف </a:t>
            </a:r>
            <a:r>
              <a:rPr lang="fa-IR" sz="2800" dirty="0" smtClean="0"/>
              <a:t>های </a:t>
            </a:r>
            <a:r>
              <a:rPr lang="fa-IR" sz="2800" dirty="0" smtClean="0"/>
              <a:t>مربوط به تعلق </a:t>
            </a:r>
            <a:r>
              <a:rPr lang="fa-IR" sz="2800" dirty="0" smtClean="0"/>
              <a:t>عاطفی </a:t>
            </a:r>
            <a:r>
              <a:rPr lang="fa-IR" sz="2800" dirty="0" smtClean="0"/>
              <a:t>و ارتباط </a:t>
            </a:r>
            <a:r>
              <a:rPr lang="fa-IR" sz="2800" dirty="0" smtClean="0"/>
              <a:t>اجتماعی اهمیت بیشتری </a:t>
            </a:r>
            <a:r>
              <a:rPr lang="fa-IR" sz="2800" dirty="0" smtClean="0"/>
              <a:t>دارد و در مراحل </a:t>
            </a:r>
            <a:r>
              <a:rPr lang="fa-IR" sz="2800" dirty="0" smtClean="0"/>
              <a:t>بعدی </a:t>
            </a:r>
            <a:r>
              <a:rPr lang="fa-IR" sz="2800" dirty="0" smtClean="0"/>
              <a:t>است كه جنبه </a:t>
            </a:r>
            <a:r>
              <a:rPr lang="fa-IR" sz="2800" dirty="0" smtClean="0"/>
              <a:t>های جسمی </a:t>
            </a:r>
            <a:r>
              <a:rPr lang="fa-IR" sz="2800" dirty="0" smtClean="0"/>
              <a:t>رفتار </a:t>
            </a:r>
            <a:r>
              <a:rPr lang="fa-IR" sz="2800" dirty="0" smtClean="0"/>
              <a:t>برایشان اهمیت پیدا می </a:t>
            </a:r>
            <a:r>
              <a:rPr lang="fa-IR" sz="2800" dirty="0" smtClean="0"/>
              <a:t>كند.</a:t>
            </a:r>
          </a:p>
          <a:p>
            <a:pPr eaLnBrk="1" hangingPunct="1"/>
            <a:r>
              <a:rPr lang="fa-IR" sz="2800" dirty="0" smtClean="0"/>
              <a:t>اگر </a:t>
            </a:r>
            <a:r>
              <a:rPr lang="fa-IR" sz="2800" dirty="0" smtClean="0"/>
              <a:t>بخواهیم نظریه تحلیل روانی </a:t>
            </a:r>
            <a:r>
              <a:rPr lang="fa-IR" sz="2800" dirty="0" smtClean="0"/>
              <a:t>را اساس </a:t>
            </a:r>
            <a:r>
              <a:rPr lang="fa-IR" sz="2800" dirty="0" smtClean="0"/>
              <a:t>این تبیین </a:t>
            </a:r>
            <a:r>
              <a:rPr lang="fa-IR" sz="2800" dirty="0" smtClean="0"/>
              <a:t>قرار </a:t>
            </a:r>
            <a:r>
              <a:rPr lang="fa-IR" sz="2800" dirty="0" smtClean="0"/>
              <a:t>دهیم </a:t>
            </a:r>
            <a:r>
              <a:rPr lang="fa-IR" sz="2800" dirty="0" smtClean="0"/>
              <a:t>، </a:t>
            </a:r>
            <a:r>
              <a:rPr lang="fa-IR" sz="2800" dirty="0" smtClean="0"/>
              <a:t>باید بگوییم </a:t>
            </a:r>
            <a:r>
              <a:rPr lang="fa-IR" sz="2800" dirty="0" smtClean="0"/>
              <a:t>كه </a:t>
            </a:r>
            <a:r>
              <a:rPr lang="fa-IR" sz="2800" dirty="0" smtClean="0"/>
              <a:t>انرژی </a:t>
            </a:r>
            <a:r>
              <a:rPr lang="fa-IR" sz="2800" dirty="0" smtClean="0"/>
              <a:t>پسران عمدتاً</a:t>
            </a:r>
            <a:r>
              <a:rPr lang="fa-IR" sz="2800" dirty="0" smtClean="0">
                <a:solidFill>
                  <a:srgbClr val="FF0000"/>
                </a:solidFill>
              </a:rPr>
              <a:t> جهت </a:t>
            </a:r>
            <a:r>
              <a:rPr lang="fa-IR" sz="2800" dirty="0" smtClean="0">
                <a:solidFill>
                  <a:srgbClr val="FF0000"/>
                </a:solidFill>
              </a:rPr>
              <a:t>گیری خارجی</a:t>
            </a:r>
            <a:r>
              <a:rPr lang="fa-IR" sz="2800" dirty="0" smtClean="0"/>
              <a:t> </a:t>
            </a:r>
            <a:r>
              <a:rPr lang="fa-IR" sz="2800" dirty="0" smtClean="0"/>
              <a:t>دارد و به كنترل و تسلّط </a:t>
            </a:r>
            <a:r>
              <a:rPr lang="fa-IR" sz="2800" dirty="0" smtClean="0"/>
              <a:t>بیرونی </a:t>
            </a:r>
            <a:r>
              <a:rPr lang="fa-IR" sz="2800" dirty="0" smtClean="0"/>
              <a:t>متمركز است، در </a:t>
            </a:r>
            <a:r>
              <a:rPr lang="fa-IR" sz="2800" dirty="0" smtClean="0"/>
              <a:t>حالی </a:t>
            </a:r>
            <a:r>
              <a:rPr lang="fa-IR" sz="2800" dirty="0" smtClean="0"/>
              <a:t>كه </a:t>
            </a:r>
            <a:r>
              <a:rPr lang="fa-IR" sz="2800" dirty="0" smtClean="0"/>
              <a:t>انرژی روانی </a:t>
            </a:r>
            <a:r>
              <a:rPr lang="fa-IR" sz="2800" dirty="0" smtClean="0"/>
              <a:t>دختران عمدتاً متوجه </a:t>
            </a:r>
            <a:r>
              <a:rPr lang="fa-IR" sz="2800" dirty="0" smtClean="0">
                <a:solidFill>
                  <a:srgbClr val="FF0000"/>
                </a:solidFill>
              </a:rPr>
              <a:t>دنیای درونی </a:t>
            </a:r>
            <a:r>
              <a:rPr lang="fa-IR" sz="2800" dirty="0" smtClean="0">
                <a:solidFill>
                  <a:srgbClr val="FF0000"/>
                </a:solidFill>
              </a:rPr>
              <a:t>و </a:t>
            </a:r>
            <a:r>
              <a:rPr lang="fa-IR" sz="2800" dirty="0" smtClean="0">
                <a:solidFill>
                  <a:srgbClr val="FF0000"/>
                </a:solidFill>
              </a:rPr>
              <a:t>عاطفی</a:t>
            </a:r>
            <a:r>
              <a:rPr lang="fa-IR" sz="2800" dirty="0" smtClean="0"/>
              <a:t> </a:t>
            </a:r>
            <a:r>
              <a:rPr lang="fa-IR" sz="2800" dirty="0" smtClean="0"/>
              <a:t>است.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5"/>
          <p:cNvSpPr>
            <a:spLocks noGrp="1"/>
          </p:cNvSpPr>
          <p:nvPr>
            <p:ph type="title" idx="4294967295"/>
          </p:nvPr>
        </p:nvSpPr>
        <p:spPr>
          <a:xfrm>
            <a:off x="1066800" y="990600"/>
            <a:ext cx="7772400" cy="1362075"/>
          </a:xfrm>
        </p:spPr>
        <p:txBody>
          <a:bodyPr/>
          <a:lstStyle/>
          <a:p>
            <a:pPr eaLnBrk="1" hangingPunct="1"/>
            <a:r>
              <a:rPr lang="fa-IR" sz="8000" dirty="0" smtClean="0"/>
              <a:t>تحوّل </a:t>
            </a:r>
            <a:r>
              <a:rPr lang="fa-IR" sz="8000" dirty="0" smtClean="0"/>
              <a:t>شناختی</a:t>
            </a:r>
            <a:endParaRPr lang="fa-IR" sz="8000" dirty="0" smtClean="0"/>
          </a:p>
        </p:txBody>
      </p:sp>
      <p:pic>
        <p:nvPicPr>
          <p:cNvPr id="32771" name="Picture 4" descr="D:\عباس دایی\GIF Animation\aar01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7467600" y="1447800"/>
            <a:ext cx="1371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Picture 4" descr="D:\فایل ع\GIF Animation\ap0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3505200"/>
            <a:ext cx="3276600" cy="199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b="1" dirty="0" smtClean="0"/>
              <a:t>تحوّل </a:t>
            </a:r>
            <a:r>
              <a:rPr lang="fa-IR" b="1" dirty="0" smtClean="0"/>
              <a:t>شناختی</a:t>
            </a:r>
            <a:endParaRPr lang="fa-IR" dirty="0" smtClean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a-IR" dirty="0" smtClean="0"/>
              <a:t>بیشتر نظریه های سنّتی </a:t>
            </a:r>
            <a:r>
              <a:rPr lang="fa-IR" dirty="0" smtClean="0"/>
              <a:t>روان </a:t>
            </a:r>
            <a:r>
              <a:rPr lang="fa-IR" dirty="0" smtClean="0"/>
              <a:t>شناسی </a:t>
            </a:r>
            <a:r>
              <a:rPr lang="fa-IR" dirty="0" smtClean="0"/>
              <a:t>و عامّه مردم بر </a:t>
            </a:r>
            <a:r>
              <a:rPr lang="fa-IR" dirty="0" smtClean="0"/>
              <a:t>این </a:t>
            </a:r>
            <a:r>
              <a:rPr lang="fa-IR" dirty="0" smtClean="0"/>
              <a:t>باورند كه با ورود به دوره </a:t>
            </a:r>
            <a:r>
              <a:rPr lang="fa-IR" dirty="0" smtClean="0"/>
              <a:t>نوجوانی یك </a:t>
            </a:r>
            <a:r>
              <a:rPr lang="fa-IR" dirty="0" smtClean="0"/>
              <a:t>تحوّل </a:t>
            </a:r>
            <a:r>
              <a:rPr lang="fa-IR" dirty="0" smtClean="0"/>
              <a:t>كیفی </a:t>
            </a:r>
            <a:r>
              <a:rPr lang="fa-IR" dirty="0" smtClean="0"/>
              <a:t>در تفكر </a:t>
            </a:r>
            <a:r>
              <a:rPr lang="fa-IR" dirty="0" smtClean="0"/>
              <a:t>پیدا می </a:t>
            </a:r>
            <a:r>
              <a:rPr lang="fa-IR" dirty="0" smtClean="0"/>
              <a:t>شود. </a:t>
            </a:r>
          </a:p>
          <a:p>
            <a:pPr eaLnBrk="1" hangingPunct="1">
              <a:lnSpc>
                <a:spcPct val="90000"/>
              </a:lnSpc>
            </a:pPr>
            <a:r>
              <a:rPr lang="fa-IR" dirty="0" smtClean="0"/>
              <a:t>تغییر </a:t>
            </a:r>
            <a:r>
              <a:rPr lang="fa-IR" dirty="0" smtClean="0"/>
              <a:t>رفتار و گفت و گوها، استدلال ها و اظهارنظرها و </a:t>
            </a:r>
            <a:r>
              <a:rPr lang="fa-IR" dirty="0" smtClean="0"/>
              <a:t>دیدگاه های انتقادی </a:t>
            </a:r>
            <a:r>
              <a:rPr lang="fa-IR" dirty="0" smtClean="0"/>
              <a:t>نوجوانان </a:t>
            </a:r>
            <a:r>
              <a:rPr lang="fa-IR" dirty="0" smtClean="0"/>
              <a:t>نیز این </a:t>
            </a:r>
            <a:r>
              <a:rPr lang="fa-IR" dirty="0" smtClean="0"/>
              <a:t>باور را استحكام </a:t>
            </a:r>
            <a:r>
              <a:rPr lang="fa-IR" dirty="0" smtClean="0"/>
              <a:t>بخشیده </a:t>
            </a:r>
            <a:r>
              <a:rPr lang="fa-IR" dirty="0" smtClean="0"/>
              <a:t>است.</a:t>
            </a:r>
          </a:p>
          <a:p>
            <a:pPr eaLnBrk="1" hangingPunct="1">
              <a:lnSpc>
                <a:spcPct val="90000"/>
              </a:lnSpc>
            </a:pPr>
            <a:r>
              <a:rPr lang="fa-IR" dirty="0" smtClean="0"/>
              <a:t> با توجه به </a:t>
            </a:r>
            <a:r>
              <a:rPr lang="fa-IR" dirty="0" smtClean="0"/>
              <a:t>اهمیت </a:t>
            </a:r>
            <a:r>
              <a:rPr lang="fa-IR" dirty="0" smtClean="0"/>
              <a:t>تحوّل </a:t>
            </a:r>
            <a:r>
              <a:rPr lang="fa-IR" dirty="0" smtClean="0"/>
              <a:t>شناختی </a:t>
            </a:r>
            <a:r>
              <a:rPr lang="fa-IR" dirty="0" smtClean="0"/>
              <a:t>در </a:t>
            </a:r>
            <a:r>
              <a:rPr lang="fa-IR" dirty="0" smtClean="0"/>
              <a:t>شخصیت </a:t>
            </a:r>
            <a:r>
              <a:rPr lang="fa-IR" dirty="0" smtClean="0"/>
              <a:t>نوجوان، در </a:t>
            </a:r>
            <a:r>
              <a:rPr lang="fa-IR" dirty="0" smtClean="0"/>
              <a:t>اینجا </a:t>
            </a:r>
            <a:r>
              <a:rPr lang="fa-IR" dirty="0" smtClean="0"/>
              <a:t>به اختصار </a:t>
            </a:r>
            <a:r>
              <a:rPr lang="fa-IR" dirty="0" smtClean="0"/>
              <a:t>برخی </a:t>
            </a:r>
            <a:r>
              <a:rPr lang="fa-IR" dirty="0" smtClean="0"/>
              <a:t>از </a:t>
            </a:r>
            <a:r>
              <a:rPr lang="fa-IR" dirty="0" smtClean="0"/>
              <a:t>دیدگاه های </a:t>
            </a:r>
            <a:r>
              <a:rPr lang="fa-IR" dirty="0" smtClean="0"/>
              <a:t>روان شناسان را در مورد </a:t>
            </a:r>
            <a:r>
              <a:rPr lang="fa-IR" dirty="0" smtClean="0"/>
              <a:t>چگونگی این </a:t>
            </a:r>
            <a:r>
              <a:rPr lang="fa-IR" dirty="0" smtClean="0"/>
              <a:t>تحوّل مورد توجه قرار </a:t>
            </a:r>
            <a:r>
              <a:rPr lang="fa-IR" dirty="0" smtClean="0"/>
              <a:t>می دهیم </a:t>
            </a:r>
            <a:r>
              <a:rPr lang="fa-IR" dirty="0" smtClean="0"/>
              <a:t>: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3"/>
          <p:cNvSpPr>
            <a:spLocks noGrp="1"/>
          </p:cNvSpPr>
          <p:nvPr>
            <p:ph type="title"/>
          </p:nvPr>
        </p:nvSpPr>
        <p:spPr>
          <a:xfrm>
            <a:off x="76200" y="3657600"/>
            <a:ext cx="7239000" cy="1143000"/>
          </a:xfrm>
        </p:spPr>
        <p:txBody>
          <a:bodyPr/>
          <a:lstStyle/>
          <a:p>
            <a:pPr algn="r" eaLnBrk="1" hangingPunct="1"/>
            <a:r>
              <a:rPr lang="fa-IR" dirty="0" smtClean="0"/>
              <a:t>پنج </a:t>
            </a:r>
            <a:r>
              <a:rPr lang="fa-IR" dirty="0" smtClean="0"/>
              <a:t>ویژگی اساسی </a:t>
            </a:r>
            <a:r>
              <a:rPr lang="fa-IR" dirty="0" smtClean="0"/>
              <a:t>تفكر دوره </a:t>
            </a:r>
            <a:r>
              <a:rPr lang="fa-IR" dirty="0" smtClean="0"/>
              <a:t>نوجوانی</a:t>
            </a:r>
            <a:endParaRPr lang="fa-IR" dirty="0" smtClean="0"/>
          </a:p>
        </p:txBody>
      </p:sp>
      <p:pic>
        <p:nvPicPr>
          <p:cNvPr id="34819" name="Picture 4" descr="D:\عباس دایی\GIF Animation\aar01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7467600" y="4038600"/>
            <a:ext cx="1371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dirty="0" smtClean="0"/>
              <a:t>پنج </a:t>
            </a:r>
            <a:r>
              <a:rPr lang="fa-IR" dirty="0" smtClean="0"/>
              <a:t>ویژگی اساسی </a:t>
            </a:r>
            <a:r>
              <a:rPr lang="fa-IR" dirty="0" smtClean="0"/>
              <a:t>تفكر دوره </a:t>
            </a:r>
            <a:r>
              <a:rPr lang="fa-IR" dirty="0" smtClean="0"/>
              <a:t>نوجوانی</a:t>
            </a:r>
            <a:endParaRPr lang="fa-IR" dirty="0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458200" cy="4114800"/>
          </a:xfrm>
        </p:spPr>
        <p:txBody>
          <a:bodyPr/>
          <a:lstStyle/>
          <a:p>
            <a:pPr eaLnBrk="1" hangingPunct="1"/>
            <a:r>
              <a:rPr lang="fa-IR" sz="2800" dirty="0" smtClean="0"/>
              <a:t>الف. تفكر درباره ممكنات: بر خلاف كودكان </a:t>
            </a:r>
            <a:r>
              <a:rPr lang="fa-IR" sz="2800" dirty="0" smtClean="0"/>
              <a:t>دبستانی </a:t>
            </a:r>
            <a:r>
              <a:rPr lang="fa-IR" sz="2800" dirty="0" smtClean="0"/>
              <a:t>كه استدلال </a:t>
            </a:r>
            <a:r>
              <a:rPr lang="fa-IR" sz="2800" dirty="0" smtClean="0"/>
              <a:t>های </a:t>
            </a:r>
            <a:r>
              <a:rPr lang="fa-IR" sz="2800" dirty="0" smtClean="0"/>
              <a:t>ساده </a:t>
            </a:r>
            <a:r>
              <a:rPr lang="fa-IR" sz="2800" dirty="0" smtClean="0"/>
              <a:t>ای </a:t>
            </a:r>
            <a:r>
              <a:rPr lang="fa-IR" sz="2800" dirty="0" smtClean="0"/>
              <a:t>از مشاهدات خود به عمل </a:t>
            </a:r>
            <a:r>
              <a:rPr lang="fa-IR" sz="2800" dirty="0" smtClean="0"/>
              <a:t>می </a:t>
            </a:r>
            <a:r>
              <a:rPr lang="fa-IR" sz="2800" dirty="0" smtClean="0"/>
              <a:t>آورند، نوجوانان به ممكنات و احتمالات </a:t>
            </a:r>
            <a:r>
              <a:rPr lang="fa-IR" sz="2800" dirty="0" smtClean="0"/>
              <a:t>دیگری نیز </a:t>
            </a:r>
            <a:r>
              <a:rPr lang="fa-IR" sz="2800" dirty="0" smtClean="0"/>
              <a:t>كه به طور </a:t>
            </a:r>
            <a:r>
              <a:rPr lang="fa-IR" sz="2800" dirty="0" smtClean="0"/>
              <a:t>مستقیم </a:t>
            </a:r>
            <a:r>
              <a:rPr lang="fa-IR" sz="2800" dirty="0" smtClean="0"/>
              <a:t>در معرض نظرشان </a:t>
            </a:r>
            <a:r>
              <a:rPr lang="fa-IR" sz="2800" dirty="0" smtClean="0"/>
              <a:t>نیست</a:t>
            </a:r>
            <a:r>
              <a:rPr lang="fa-IR" sz="2800" dirty="0" smtClean="0"/>
              <a:t>، فكر </a:t>
            </a:r>
            <a:r>
              <a:rPr lang="fa-IR" sz="2800" dirty="0" smtClean="0"/>
              <a:t>می </a:t>
            </a:r>
            <a:r>
              <a:rPr lang="fa-IR" sz="2800" dirty="0" smtClean="0"/>
              <a:t>كنند.</a:t>
            </a:r>
            <a:endParaRPr lang="en-US" sz="2800" dirty="0" smtClean="0"/>
          </a:p>
          <a:p>
            <a:pPr eaLnBrk="1" hangingPunct="1"/>
            <a:r>
              <a:rPr lang="fa-IR" sz="2800" dirty="0" smtClean="0"/>
              <a:t>ب. تفكر </a:t>
            </a:r>
            <a:r>
              <a:rPr lang="fa-IR" sz="2800" dirty="0" smtClean="0"/>
              <a:t>آینده </a:t>
            </a:r>
            <a:r>
              <a:rPr lang="fa-IR" sz="2800" dirty="0" smtClean="0"/>
              <a:t>نگر: </a:t>
            </a:r>
            <a:r>
              <a:rPr lang="fa-IR" sz="2800" dirty="0" smtClean="0"/>
              <a:t>نوجوانی </a:t>
            </a:r>
            <a:r>
              <a:rPr lang="fa-IR" sz="2800" dirty="0" smtClean="0"/>
              <a:t>دوره </a:t>
            </a:r>
            <a:r>
              <a:rPr lang="fa-IR" sz="2800" dirty="0" smtClean="0"/>
              <a:t>ای </a:t>
            </a:r>
            <a:r>
              <a:rPr lang="fa-IR" sz="2800" dirty="0" smtClean="0"/>
              <a:t>است كه فرد به انجام كارها در </a:t>
            </a:r>
            <a:r>
              <a:rPr lang="fa-IR" sz="2800" dirty="0" smtClean="0"/>
              <a:t>آینده </a:t>
            </a:r>
            <a:r>
              <a:rPr lang="fa-IR" sz="2800" dirty="0" smtClean="0"/>
              <a:t>و در بزرگ </a:t>
            </a:r>
            <a:r>
              <a:rPr lang="fa-IR" sz="2800" dirty="0" smtClean="0"/>
              <a:t>سالی </a:t>
            </a:r>
            <a:r>
              <a:rPr lang="fa-IR" sz="2800" dirty="0" smtClean="0"/>
              <a:t>خود فكر </a:t>
            </a:r>
            <a:r>
              <a:rPr lang="fa-IR" sz="2800" dirty="0" smtClean="0"/>
              <a:t>می </a:t>
            </a:r>
            <a:r>
              <a:rPr lang="fa-IR" sz="2800" dirty="0" smtClean="0"/>
              <a:t>كند.</a:t>
            </a:r>
            <a:endParaRPr lang="en-US" sz="2800" dirty="0" smtClean="0"/>
          </a:p>
          <a:p>
            <a:pPr eaLnBrk="1" hangingPunct="1"/>
            <a:r>
              <a:rPr lang="fa-IR" sz="2800" dirty="0" smtClean="0"/>
              <a:t>ج. تفكر با كمك </a:t>
            </a:r>
            <a:r>
              <a:rPr lang="fa-IR" sz="2800" dirty="0" smtClean="0"/>
              <a:t>فرضیات</a:t>
            </a:r>
            <a:r>
              <a:rPr lang="fa-IR" sz="2800" dirty="0" smtClean="0"/>
              <a:t>: نوجوان، در </a:t>
            </a:r>
            <a:r>
              <a:rPr lang="fa-IR" sz="2800" dirty="0" smtClean="0"/>
              <a:t>مقایسه </a:t>
            </a:r>
            <a:r>
              <a:rPr lang="fa-IR" sz="2800" dirty="0" smtClean="0"/>
              <a:t>با كودك </a:t>
            </a:r>
            <a:r>
              <a:rPr lang="fa-IR" sz="2800" dirty="0" smtClean="0"/>
              <a:t>دبستانی، بیشتر </a:t>
            </a:r>
            <a:r>
              <a:rPr lang="fa-IR" sz="2800" dirty="0" smtClean="0"/>
              <a:t>به آزمون </a:t>
            </a:r>
            <a:r>
              <a:rPr lang="fa-IR" sz="2800" dirty="0" smtClean="0"/>
              <a:t>فرضیه </a:t>
            </a:r>
            <a:r>
              <a:rPr lang="fa-IR" sz="2800" dirty="0" smtClean="0"/>
              <a:t>ها </a:t>
            </a:r>
            <a:r>
              <a:rPr lang="fa-IR" sz="2800" dirty="0" smtClean="0"/>
              <a:t>می </a:t>
            </a:r>
            <a:r>
              <a:rPr lang="fa-IR" sz="2800" dirty="0" smtClean="0"/>
              <a:t>پردازد و غالباً به </a:t>
            </a:r>
            <a:r>
              <a:rPr lang="fa-IR" sz="2800" dirty="0" smtClean="0"/>
              <a:t>موقعیت هایی </a:t>
            </a:r>
            <a:r>
              <a:rPr lang="fa-IR" sz="2800" dirty="0" smtClean="0"/>
              <a:t>متفاوت از </a:t>
            </a:r>
            <a:r>
              <a:rPr lang="fa-IR" sz="2800" dirty="0" smtClean="0"/>
              <a:t>واقعیت های </a:t>
            </a:r>
            <a:r>
              <a:rPr lang="fa-IR" sz="2800" dirty="0" smtClean="0"/>
              <a:t>ساده فكر </a:t>
            </a:r>
            <a:r>
              <a:rPr lang="fa-IR" sz="2800" dirty="0" smtClean="0"/>
              <a:t>می </a:t>
            </a:r>
            <a:r>
              <a:rPr lang="fa-IR" sz="2800" dirty="0" smtClean="0"/>
              <a:t>كند.</a:t>
            </a:r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229600" cy="1143000"/>
          </a:xfrm>
        </p:spPr>
        <p:txBody>
          <a:bodyPr/>
          <a:lstStyle/>
          <a:p>
            <a:pPr algn="r" eaLnBrk="1" hangingPunct="1"/>
            <a:r>
              <a:rPr lang="fa-IR" dirty="0" smtClean="0"/>
              <a:t>پنج </a:t>
            </a:r>
            <a:r>
              <a:rPr lang="fa-IR" dirty="0" smtClean="0"/>
              <a:t>ویژگی اساسی </a:t>
            </a:r>
            <a:r>
              <a:rPr lang="fa-IR" dirty="0" smtClean="0"/>
              <a:t>تفكر دوره </a:t>
            </a:r>
            <a:r>
              <a:rPr lang="fa-IR" dirty="0" smtClean="0"/>
              <a:t>نوجوانی</a:t>
            </a:r>
            <a:endParaRPr lang="fa-IR" dirty="0" smtClean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915400" cy="4572000"/>
          </a:xfrm>
        </p:spPr>
        <p:txBody>
          <a:bodyPr/>
          <a:lstStyle/>
          <a:p>
            <a:pPr eaLnBrk="1" hangingPunct="1"/>
            <a:r>
              <a:rPr lang="fa-IR" sz="2400" dirty="0" smtClean="0"/>
              <a:t>د. </a:t>
            </a:r>
            <a:r>
              <a:rPr lang="fa-IR" sz="2400" dirty="0" smtClean="0"/>
              <a:t>اندیشیدن </a:t>
            </a:r>
            <a:r>
              <a:rPr lang="fa-IR" sz="2400" dirty="0" smtClean="0"/>
              <a:t>به تفكر: در دوره </a:t>
            </a:r>
            <a:r>
              <a:rPr lang="fa-IR" sz="2400" dirty="0" smtClean="0"/>
              <a:t>نوجوانی، اندیشیدن </a:t>
            </a:r>
            <a:r>
              <a:rPr lang="fa-IR" sz="2400" dirty="0" smtClean="0"/>
              <a:t>به </a:t>
            </a:r>
            <a:r>
              <a:rPr lang="fa-IR" sz="2400" dirty="0" smtClean="0"/>
              <a:t>فرایندهای </a:t>
            </a:r>
            <a:r>
              <a:rPr lang="fa-IR" sz="2400" dirty="0" smtClean="0"/>
              <a:t>فكر خود، </a:t>
            </a:r>
            <a:r>
              <a:rPr lang="fa-IR" sz="2400" dirty="0" smtClean="0"/>
              <a:t>یعنی </a:t>
            </a:r>
            <a:r>
              <a:rPr lang="fa-IR" sz="2400" dirty="0" smtClean="0"/>
              <a:t>تفكر </a:t>
            </a:r>
            <a:r>
              <a:rPr lang="fa-IR" sz="2400" dirty="0" smtClean="0"/>
              <a:t>فراشناختی، پیچیدگی بسیار بیشتری می یابد</a:t>
            </a:r>
            <a:r>
              <a:rPr lang="fa-IR" sz="2400" dirty="0" smtClean="0"/>
              <a:t>. در </a:t>
            </a:r>
            <a:r>
              <a:rPr lang="fa-IR" sz="2400" dirty="0" smtClean="0"/>
              <a:t>این </a:t>
            </a:r>
            <a:r>
              <a:rPr lang="fa-IR" sz="2400" dirty="0" smtClean="0"/>
              <a:t>دوره، نوجوان </a:t>
            </a:r>
            <a:r>
              <a:rPr lang="fa-IR" sz="2400" dirty="0" smtClean="0"/>
              <a:t>می </a:t>
            </a:r>
            <a:r>
              <a:rPr lang="fa-IR" sz="2400" dirty="0" smtClean="0"/>
              <a:t>تواند </a:t>
            </a:r>
            <a:r>
              <a:rPr lang="fa-IR" sz="2400" dirty="0" smtClean="0"/>
              <a:t>قوانینی </a:t>
            </a:r>
            <a:r>
              <a:rPr lang="fa-IR" sz="2400" dirty="0" smtClean="0"/>
              <a:t>را از مجموعه </a:t>
            </a:r>
            <a:r>
              <a:rPr lang="fa-IR" sz="2400" dirty="0" smtClean="0"/>
              <a:t>قوانین </a:t>
            </a:r>
            <a:r>
              <a:rPr lang="fa-IR" sz="2400" dirty="0" smtClean="0"/>
              <a:t>موجود استخراج كند، </a:t>
            </a:r>
            <a:r>
              <a:rPr lang="fa-IR" sz="2400" dirty="0" smtClean="0"/>
              <a:t>قوانین </a:t>
            </a:r>
            <a:r>
              <a:rPr lang="fa-IR" sz="2400" dirty="0" smtClean="0"/>
              <a:t>نظام جداگانه را با </a:t>
            </a:r>
            <a:r>
              <a:rPr lang="fa-IR" sz="2400" dirty="0" smtClean="0"/>
              <a:t>یكدیگر مقایسه </a:t>
            </a:r>
            <a:r>
              <a:rPr lang="fa-IR" sz="2400" dirty="0" smtClean="0"/>
              <a:t>كند و </a:t>
            </a:r>
            <a:r>
              <a:rPr lang="fa-IR" sz="2400" dirty="0" smtClean="0"/>
              <a:t>نتیجه بگیرد </a:t>
            </a:r>
            <a:r>
              <a:rPr lang="fa-IR" sz="2400" dirty="0" smtClean="0"/>
              <a:t>و به طور نظاموار و </a:t>
            </a:r>
            <a:r>
              <a:rPr lang="fa-IR" sz="2400" dirty="0" smtClean="0"/>
              <a:t>عمیق </a:t>
            </a:r>
            <a:r>
              <a:rPr lang="fa-IR" sz="2400" dirty="0" smtClean="0"/>
              <a:t>به طرز فكر و خواسته </a:t>
            </a:r>
            <a:r>
              <a:rPr lang="fa-IR" sz="2400" dirty="0" smtClean="0"/>
              <a:t>های دیگران </a:t>
            </a:r>
            <a:r>
              <a:rPr lang="fa-IR" sz="2400" dirty="0" smtClean="0"/>
              <a:t>فكر كند.</a:t>
            </a:r>
            <a:endParaRPr lang="en-US" sz="2400" dirty="0" smtClean="0"/>
          </a:p>
          <a:p>
            <a:pPr eaLnBrk="1" hangingPunct="1"/>
            <a:r>
              <a:rPr lang="fa-IR" sz="2400" dirty="0" smtClean="0"/>
              <a:t>هـ. تفكر در </a:t>
            </a:r>
            <a:r>
              <a:rPr lang="fa-IR" sz="2400" dirty="0" smtClean="0"/>
              <a:t>ورای </a:t>
            </a:r>
            <a:r>
              <a:rPr lang="fa-IR" sz="2400" dirty="0" smtClean="0"/>
              <a:t>حدود </a:t>
            </a:r>
            <a:r>
              <a:rPr lang="fa-IR" sz="2400" dirty="0" smtClean="0"/>
              <a:t>قراردادی: </a:t>
            </a:r>
            <a:r>
              <a:rPr lang="fa-IR" sz="2400" dirty="0" smtClean="0"/>
              <a:t>نوجوانان از </a:t>
            </a:r>
            <a:r>
              <a:rPr lang="fa-IR" sz="2400" dirty="0" smtClean="0"/>
              <a:t>توانایی های جدید </a:t>
            </a:r>
            <a:r>
              <a:rPr lang="fa-IR" sz="2400" dirty="0" smtClean="0"/>
              <a:t>خود </a:t>
            </a:r>
            <a:r>
              <a:rPr lang="fa-IR" sz="2400" dirty="0" smtClean="0"/>
              <a:t>برای بررسی </a:t>
            </a:r>
            <a:r>
              <a:rPr lang="fa-IR" sz="2400" dirty="0" smtClean="0"/>
              <a:t>مجدّد مسائل </a:t>
            </a:r>
            <a:r>
              <a:rPr lang="fa-IR" sz="2400" dirty="0" smtClean="0"/>
              <a:t>اساسی </a:t>
            </a:r>
            <a:r>
              <a:rPr lang="fa-IR" sz="2400" dirty="0" smtClean="0"/>
              <a:t>مربوط به مناسبات </a:t>
            </a:r>
            <a:r>
              <a:rPr lang="fa-IR" sz="2400" dirty="0" smtClean="0"/>
              <a:t>اجتماعی، اخلاقیات</a:t>
            </a:r>
            <a:r>
              <a:rPr lang="fa-IR" sz="2400" dirty="0" smtClean="0"/>
              <a:t>، </a:t>
            </a:r>
            <a:r>
              <a:rPr lang="fa-IR" sz="2400" dirty="0" smtClean="0"/>
              <a:t>سیاست </a:t>
            </a:r>
            <a:r>
              <a:rPr lang="fa-IR" sz="2400" dirty="0" smtClean="0"/>
              <a:t>و مذهب استفاده </a:t>
            </a:r>
            <a:r>
              <a:rPr lang="fa-IR" sz="2400" dirty="0" smtClean="0"/>
              <a:t>می </a:t>
            </a:r>
            <a:r>
              <a:rPr lang="fa-IR" sz="2400" dirty="0" smtClean="0"/>
              <a:t>كنند. آنان تلاش </a:t>
            </a:r>
            <a:r>
              <a:rPr lang="fa-IR" sz="2400" dirty="0" smtClean="0"/>
              <a:t>می </a:t>
            </a:r>
            <a:r>
              <a:rPr lang="fa-IR" sz="2400" dirty="0" smtClean="0"/>
              <a:t>كنند تا راه </a:t>
            </a:r>
            <a:r>
              <a:rPr lang="fa-IR" sz="2400" dirty="0" smtClean="0"/>
              <a:t>حلی برای </a:t>
            </a:r>
            <a:r>
              <a:rPr lang="fa-IR" sz="2400" dirty="0" smtClean="0"/>
              <a:t>تعارض </a:t>
            </a:r>
            <a:r>
              <a:rPr lang="fa-IR" sz="2400" dirty="0" smtClean="0"/>
              <a:t>میان ایده </a:t>
            </a:r>
            <a:r>
              <a:rPr lang="fa-IR" sz="2400" dirty="0" smtClean="0"/>
              <a:t>آل </a:t>
            </a:r>
            <a:r>
              <a:rPr lang="fa-IR" sz="2400" dirty="0" smtClean="0"/>
              <a:t>های </a:t>
            </a:r>
            <a:r>
              <a:rPr lang="fa-IR" sz="2400" dirty="0" smtClean="0"/>
              <a:t>موجود در مسائل مذكور و عملكرد </a:t>
            </a:r>
            <a:r>
              <a:rPr lang="fa-IR" sz="2400" dirty="0" smtClean="0"/>
              <a:t>واقعی </a:t>
            </a:r>
            <a:r>
              <a:rPr lang="fa-IR" sz="2400" dirty="0" smtClean="0"/>
              <a:t>بزرگ سالان </a:t>
            </a:r>
            <a:r>
              <a:rPr lang="fa-IR" sz="2400" dirty="0" smtClean="0"/>
              <a:t>پیدا </a:t>
            </a:r>
            <a:r>
              <a:rPr lang="fa-IR" sz="2400" dirty="0" smtClean="0"/>
              <a:t>كنند و راه </a:t>
            </a:r>
            <a:r>
              <a:rPr lang="fa-IR" sz="2400" dirty="0" smtClean="0"/>
              <a:t>صحیحی </a:t>
            </a:r>
            <a:r>
              <a:rPr lang="fa-IR" sz="2400" dirty="0" smtClean="0"/>
              <a:t>را </a:t>
            </a:r>
            <a:r>
              <a:rPr lang="fa-IR" sz="2400" dirty="0" smtClean="0"/>
              <a:t>برای </a:t>
            </a:r>
            <a:r>
              <a:rPr lang="fa-IR" sz="2400" dirty="0" smtClean="0"/>
              <a:t>خود </a:t>
            </a:r>
            <a:r>
              <a:rPr lang="fa-IR" sz="2400" dirty="0" smtClean="0"/>
              <a:t>برگزینند</a:t>
            </a:r>
            <a:r>
              <a:rPr lang="fa-IR" sz="2400" dirty="0" smtClean="0"/>
              <a:t>.</a:t>
            </a:r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3"/>
          <p:cNvSpPr>
            <a:spLocks noGrp="1"/>
          </p:cNvSpPr>
          <p:nvPr>
            <p:ph type="title"/>
          </p:nvPr>
        </p:nvSpPr>
        <p:spPr>
          <a:xfrm>
            <a:off x="1752600" y="3276600"/>
            <a:ext cx="5715000" cy="1143000"/>
          </a:xfrm>
        </p:spPr>
        <p:txBody>
          <a:bodyPr/>
          <a:lstStyle/>
          <a:p>
            <a:pPr algn="r" eaLnBrk="1" hangingPunct="1"/>
            <a:r>
              <a:rPr lang="fa-IR" b="1" dirty="0" smtClean="0"/>
              <a:t>مخاطرات رشد </a:t>
            </a:r>
            <a:r>
              <a:rPr lang="fa-IR" b="1" dirty="0" smtClean="0"/>
              <a:t>شناختی</a:t>
            </a:r>
            <a:endParaRPr lang="fa-IR" dirty="0" smtClean="0"/>
          </a:p>
        </p:txBody>
      </p:sp>
      <p:pic>
        <p:nvPicPr>
          <p:cNvPr id="37891" name="Picture 4" descr="D:\عباس دایی\GIF Animation\aar01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7467600" y="3581400"/>
            <a:ext cx="1371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2" name="Picture 5" descr="D:\فایل ع\GIF Animation\bellsnwhistles_com Animated Graphics - animated pictures and icons - page 33 -_files\1asp11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3528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229600" cy="1143000"/>
          </a:xfrm>
        </p:spPr>
        <p:txBody>
          <a:bodyPr/>
          <a:lstStyle/>
          <a:p>
            <a:pPr algn="r" eaLnBrk="1" hangingPunct="1"/>
            <a:r>
              <a:rPr lang="fa-IR" b="1" dirty="0" smtClean="0"/>
              <a:t>مخاطرات رشد </a:t>
            </a:r>
            <a:r>
              <a:rPr lang="fa-IR" b="1" dirty="0" smtClean="0"/>
              <a:t>شناختی</a:t>
            </a:r>
            <a:endParaRPr lang="fa-IR" dirty="0" smtClean="0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572000"/>
          </a:xfrm>
        </p:spPr>
        <p:txBody>
          <a:bodyPr/>
          <a:lstStyle/>
          <a:p>
            <a:pPr eaLnBrk="1" hangingPunct="1"/>
            <a:r>
              <a:rPr lang="fa-IR" sz="2600" dirty="0" smtClean="0"/>
              <a:t>بر خلاف كودك </a:t>
            </a:r>
            <a:r>
              <a:rPr lang="fa-IR" sz="2600" dirty="0" smtClean="0"/>
              <a:t>دبستانی </a:t>
            </a:r>
            <a:r>
              <a:rPr lang="fa-IR" sz="2600" dirty="0" smtClean="0"/>
              <a:t>كه معمولا </a:t>
            </a:r>
            <a:r>
              <a:rPr lang="fa-IR" sz="2600" dirty="0" smtClean="0"/>
              <a:t>وضعیت </a:t>
            </a:r>
            <a:r>
              <a:rPr lang="fa-IR" sz="2600" dirty="0" smtClean="0"/>
              <a:t>موجود جهان را همان گونه كه هست </a:t>
            </a:r>
            <a:r>
              <a:rPr lang="fa-IR" sz="2600" dirty="0" smtClean="0"/>
              <a:t>می پذیرد </a:t>
            </a:r>
            <a:r>
              <a:rPr lang="fa-IR" sz="2600" dirty="0" smtClean="0"/>
              <a:t>و دستورالعمل </a:t>
            </a:r>
            <a:r>
              <a:rPr lang="fa-IR" sz="2600" dirty="0" smtClean="0"/>
              <a:t>های </a:t>
            </a:r>
            <a:r>
              <a:rPr lang="fa-IR" sz="2600" dirty="0" smtClean="0"/>
              <a:t>بزرگ سالان را اجرا </a:t>
            </a:r>
            <a:r>
              <a:rPr lang="fa-IR" sz="2600" dirty="0" smtClean="0"/>
              <a:t>می </a:t>
            </a:r>
            <a:r>
              <a:rPr lang="fa-IR" sz="2600" dirty="0" smtClean="0"/>
              <a:t>كند، </a:t>
            </a:r>
            <a:r>
              <a:rPr lang="fa-IR" sz="2600" dirty="0" smtClean="0"/>
              <a:t>نوجوانی </a:t>
            </a:r>
            <a:r>
              <a:rPr lang="fa-IR" sz="2600" dirty="0" smtClean="0"/>
              <a:t>كه به مرحله تفكر </a:t>
            </a:r>
            <a:r>
              <a:rPr lang="fa-IR" sz="2600" dirty="0" smtClean="0"/>
              <a:t>عملیات صوری رسیده </a:t>
            </a:r>
            <a:r>
              <a:rPr lang="fa-IR" sz="2600" dirty="0" smtClean="0"/>
              <a:t>و قادر است شقوق </a:t>
            </a:r>
            <a:r>
              <a:rPr lang="fa-IR" sz="2600" dirty="0" smtClean="0"/>
              <a:t>فرضی </a:t>
            </a:r>
            <a:r>
              <a:rPr lang="fa-IR" sz="2600" dirty="0" smtClean="0"/>
              <a:t>متفاوت از </a:t>
            </a:r>
            <a:r>
              <a:rPr lang="fa-IR" sz="2600" dirty="0" smtClean="0"/>
              <a:t>واقعیت های </a:t>
            </a:r>
            <a:r>
              <a:rPr lang="fa-IR" sz="2600" dirty="0" smtClean="0"/>
              <a:t>موجود را در ذهن خود </a:t>
            </a:r>
            <a:r>
              <a:rPr lang="fa-IR" sz="2600" dirty="0" smtClean="0"/>
              <a:t>ترسیم </a:t>
            </a:r>
            <a:r>
              <a:rPr lang="fa-IR" sz="2600" dirty="0" smtClean="0"/>
              <a:t>كند، ممكن است در خانه و مدرسه و جامعه به همه </a:t>
            </a:r>
            <a:r>
              <a:rPr lang="fa-IR" sz="2600" dirty="0" smtClean="0"/>
              <a:t>چیز ایراد بگیرد </a:t>
            </a:r>
            <a:r>
              <a:rPr lang="fa-IR" sz="2600" dirty="0" smtClean="0"/>
              <a:t>و </a:t>
            </a:r>
            <a:r>
              <a:rPr lang="fa-IR" sz="2600" dirty="0" smtClean="0"/>
              <a:t>حتی واقعیت های </a:t>
            </a:r>
            <a:r>
              <a:rPr lang="fa-IR" sz="2600" dirty="0" smtClean="0"/>
              <a:t>موجود در جهان </a:t>
            </a:r>
            <a:r>
              <a:rPr lang="fa-IR" sz="2600" dirty="0" smtClean="0"/>
              <a:t>هستی </a:t>
            </a:r>
            <a:r>
              <a:rPr lang="fa-IR" sz="2600" dirty="0" smtClean="0"/>
              <a:t>را </a:t>
            </a:r>
            <a:r>
              <a:rPr lang="fa-IR" sz="2600" dirty="0" smtClean="0"/>
              <a:t>نپذیرد</a:t>
            </a:r>
            <a:r>
              <a:rPr lang="fa-IR" sz="2600" dirty="0" smtClean="0"/>
              <a:t>. تفكر </a:t>
            </a:r>
            <a:r>
              <a:rPr lang="fa-IR" sz="2600" dirty="0" smtClean="0"/>
              <a:t>ایده آلی </a:t>
            </a:r>
            <a:r>
              <a:rPr lang="fa-IR" sz="2600" dirty="0" smtClean="0"/>
              <a:t>او، كه </a:t>
            </a:r>
            <a:r>
              <a:rPr lang="fa-IR" sz="2600" dirty="0" smtClean="0"/>
              <a:t>ریشه </a:t>
            </a:r>
            <a:r>
              <a:rPr lang="fa-IR" sz="2600" dirty="0" smtClean="0"/>
              <a:t>در </a:t>
            </a:r>
            <a:r>
              <a:rPr lang="fa-IR" sz="2600" dirty="0" smtClean="0"/>
              <a:t>رشدشناختی وی </a:t>
            </a:r>
            <a:r>
              <a:rPr lang="fa-IR" sz="2600" dirty="0" smtClean="0"/>
              <a:t>و </a:t>
            </a:r>
            <a:r>
              <a:rPr lang="fa-IR" sz="2600" dirty="0" smtClean="0"/>
              <a:t>رسیدن </a:t>
            </a:r>
            <a:r>
              <a:rPr lang="fa-IR" sz="2600" dirty="0" smtClean="0"/>
              <a:t>به تفكر </a:t>
            </a:r>
            <a:r>
              <a:rPr lang="fa-IR" sz="2600" dirty="0" smtClean="0"/>
              <a:t>انتزاعی </a:t>
            </a:r>
            <a:r>
              <a:rPr lang="fa-IR" sz="2600" dirty="0" smtClean="0"/>
              <a:t>دارد، موجب احساس شكاف </a:t>
            </a:r>
            <a:r>
              <a:rPr lang="fa-IR" sz="2600" dirty="0" smtClean="0"/>
              <a:t>عمیق بین واقعیت های </a:t>
            </a:r>
            <a:r>
              <a:rPr lang="fa-IR" sz="2600" dirty="0" smtClean="0"/>
              <a:t>و </a:t>
            </a:r>
            <a:r>
              <a:rPr lang="fa-IR" sz="2600" dirty="0" smtClean="0"/>
              <a:t>ایده </a:t>
            </a:r>
            <a:r>
              <a:rPr lang="fa-IR" sz="2600" dirty="0" smtClean="0"/>
              <a:t>آل </a:t>
            </a:r>
            <a:r>
              <a:rPr lang="fa-IR" sz="2600" dirty="0" smtClean="0"/>
              <a:t>های </a:t>
            </a:r>
            <a:r>
              <a:rPr lang="fa-IR" sz="2600" dirty="0" smtClean="0"/>
              <a:t>ذهن او خواهد شد.</a:t>
            </a:r>
          </a:p>
          <a:p>
            <a:pPr eaLnBrk="1" hangingPunct="1"/>
            <a:r>
              <a:rPr lang="fa-IR" sz="2600" dirty="0" smtClean="0"/>
              <a:t>این </a:t>
            </a:r>
            <a:r>
              <a:rPr lang="fa-IR" sz="2600" dirty="0" smtClean="0"/>
              <a:t>احساس ممكن است او را در مقابل </a:t>
            </a:r>
            <a:r>
              <a:rPr lang="fa-IR" sz="2600" dirty="0" smtClean="0"/>
              <a:t>والدین </a:t>
            </a:r>
            <a:r>
              <a:rPr lang="fa-IR" sz="2600" dirty="0" smtClean="0"/>
              <a:t>و مدرسه و جامعه </a:t>
            </a:r>
            <a:r>
              <a:rPr lang="fa-IR" sz="2600" dirty="0" smtClean="0"/>
              <a:t>نیز </a:t>
            </a:r>
            <a:r>
              <a:rPr lang="fa-IR" sz="2600" dirty="0" smtClean="0"/>
              <a:t>قرار دهد و </a:t>
            </a:r>
            <a:r>
              <a:rPr lang="fa-IR" sz="2600" dirty="0" smtClean="0"/>
              <a:t>حتی </a:t>
            </a:r>
            <a:r>
              <a:rPr lang="fa-IR" sz="2600" dirty="0" smtClean="0"/>
              <a:t>در </a:t>
            </a:r>
            <a:r>
              <a:rPr lang="fa-IR" sz="2600" dirty="0" smtClean="0"/>
              <a:t>شرایط خاصی، </a:t>
            </a:r>
            <a:r>
              <a:rPr lang="fa-IR" sz="2600" dirty="0" smtClean="0"/>
              <a:t>او را به </a:t>
            </a:r>
            <a:r>
              <a:rPr lang="fa-IR" sz="2600" dirty="0" smtClean="0"/>
              <a:t>پرخاشگری </a:t>
            </a:r>
            <a:r>
              <a:rPr lang="fa-IR" sz="2600" dirty="0" smtClean="0"/>
              <a:t>و </a:t>
            </a:r>
            <a:r>
              <a:rPr lang="fa-IR" sz="2600" dirty="0" smtClean="0"/>
              <a:t>عصیان علیه نهادهای اجتماعی نیز </a:t>
            </a:r>
            <a:r>
              <a:rPr lang="fa-IR" sz="2600" dirty="0" smtClean="0"/>
              <a:t>وادارد. </a:t>
            </a:r>
            <a:r>
              <a:rPr lang="fa-IR" sz="2600" dirty="0" smtClean="0"/>
              <a:t>این ایده </a:t>
            </a:r>
            <a:r>
              <a:rPr lang="fa-IR" sz="2600" dirty="0" smtClean="0"/>
              <a:t>آل </a:t>
            </a:r>
            <a:r>
              <a:rPr lang="fa-IR" sz="2600" dirty="0" smtClean="0"/>
              <a:t>گرایی </a:t>
            </a:r>
            <a:r>
              <a:rPr lang="fa-IR" sz="2600" dirty="0" smtClean="0"/>
              <a:t>ممكن است </a:t>
            </a:r>
            <a:r>
              <a:rPr lang="fa-IR" sz="2600" dirty="0" smtClean="0"/>
              <a:t>بین </a:t>
            </a:r>
            <a:r>
              <a:rPr lang="fa-IR" sz="2600" dirty="0" smtClean="0"/>
              <a:t>او و نسل قبل شكاف </a:t>
            </a:r>
            <a:r>
              <a:rPr lang="fa-IR" sz="2600" dirty="0" smtClean="0"/>
              <a:t>عمیقی </a:t>
            </a:r>
            <a:r>
              <a:rPr lang="fa-IR" sz="2600" dirty="0" smtClean="0"/>
              <a:t>را به وجود آورد.</a:t>
            </a:r>
          </a:p>
        </p:txBody>
      </p:sp>
      <p:pic>
        <p:nvPicPr>
          <p:cNvPr id="38916" name="Picture 5" descr="D:\عباس دایی\GIF Animation\bellsnwhistles_com Animated Graphics - animated bullets - page 23 -_files\1abu05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0" y="685800"/>
            <a:ext cx="5715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229600" cy="1143000"/>
          </a:xfrm>
        </p:spPr>
        <p:txBody>
          <a:bodyPr/>
          <a:lstStyle/>
          <a:p>
            <a:pPr algn="r" eaLnBrk="1" hangingPunct="1"/>
            <a:r>
              <a:rPr lang="fa-IR" b="1" dirty="0" smtClean="0"/>
              <a:t>مخاطرات رشد </a:t>
            </a:r>
            <a:r>
              <a:rPr lang="fa-IR" b="1" dirty="0" smtClean="0"/>
              <a:t>شناختی</a:t>
            </a:r>
            <a:endParaRPr lang="fa-IR" dirty="0" smtClean="0"/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152400" y="2057400"/>
            <a:ext cx="8839200" cy="4572000"/>
          </a:xfrm>
        </p:spPr>
        <p:txBody>
          <a:bodyPr/>
          <a:lstStyle/>
          <a:p>
            <a:pPr eaLnBrk="1" hangingPunct="1"/>
            <a:r>
              <a:rPr lang="fa-IR" sz="2800" dirty="0" smtClean="0"/>
              <a:t>خود </a:t>
            </a:r>
            <a:r>
              <a:rPr lang="fa-IR" sz="2800" dirty="0" smtClean="0"/>
              <a:t>مركزبینی نوجوانی، </a:t>
            </a:r>
            <a:r>
              <a:rPr lang="fa-IR" sz="2800" dirty="0" smtClean="0"/>
              <a:t>كه </a:t>
            </a:r>
            <a:r>
              <a:rPr lang="fa-IR" sz="2800" i="1" dirty="0" smtClean="0"/>
              <a:t>الكیند</a:t>
            </a:r>
            <a:r>
              <a:rPr lang="fa-IR" sz="2800" dirty="0" smtClean="0"/>
              <a:t> </a:t>
            </a:r>
            <a:r>
              <a:rPr lang="fa-IR" sz="2800" dirty="0" smtClean="0"/>
              <a:t>(1981) از آن نام </a:t>
            </a:r>
            <a:r>
              <a:rPr lang="fa-IR" sz="2800" dirty="0" smtClean="0"/>
              <a:t>می </a:t>
            </a:r>
            <a:r>
              <a:rPr lang="fa-IR" sz="2800" dirty="0" smtClean="0"/>
              <a:t>برد، اساساً </a:t>
            </a:r>
            <a:r>
              <a:rPr lang="fa-IR" sz="2800" dirty="0" smtClean="0"/>
              <a:t>ناشی </a:t>
            </a:r>
            <a:r>
              <a:rPr lang="fa-IR" sz="2800" dirty="0" smtClean="0"/>
              <a:t>از تحوّلات دوره </a:t>
            </a:r>
            <a:r>
              <a:rPr lang="fa-IR" sz="2800" dirty="0" smtClean="0"/>
              <a:t>نوجوانی </a:t>
            </a:r>
            <a:r>
              <a:rPr lang="fa-IR" sz="2800" dirty="0" smtClean="0"/>
              <a:t>و به </a:t>
            </a:r>
            <a:r>
              <a:rPr lang="fa-IR" sz="2800" dirty="0" smtClean="0"/>
              <a:t>ویژه </a:t>
            </a:r>
            <a:r>
              <a:rPr lang="fa-IR" sz="2800" dirty="0" smtClean="0"/>
              <a:t>تحوّل </a:t>
            </a:r>
            <a:r>
              <a:rPr lang="fa-IR" sz="2800" dirty="0" smtClean="0"/>
              <a:t>شناختی </a:t>
            </a:r>
            <a:r>
              <a:rPr lang="fa-IR" sz="2800" dirty="0" smtClean="0"/>
              <a:t>نوجوان است. نوجوان ، دچار </a:t>
            </a:r>
            <a:r>
              <a:rPr lang="fa-IR" sz="2800" dirty="0" smtClean="0"/>
              <a:t>این </a:t>
            </a:r>
            <a:r>
              <a:rPr lang="fa-IR" sz="2800" dirty="0" smtClean="0"/>
              <a:t>تصور </a:t>
            </a:r>
            <a:r>
              <a:rPr lang="fa-IR" sz="2800" dirty="0" smtClean="0"/>
              <a:t>می </a:t>
            </a:r>
            <a:r>
              <a:rPr lang="fa-IR" sz="2800" dirty="0" smtClean="0"/>
              <a:t>شود كه </a:t>
            </a:r>
            <a:r>
              <a:rPr lang="fa-IR" sz="2800" dirty="0" smtClean="0"/>
              <a:t>همیشه </a:t>
            </a:r>
            <a:r>
              <a:rPr lang="fa-IR" sz="2800" dirty="0" smtClean="0"/>
              <a:t>تحت نظر است و </a:t>
            </a:r>
            <a:r>
              <a:rPr lang="fa-IR" sz="2800" dirty="0" smtClean="0"/>
              <a:t>نوعی </a:t>
            </a:r>
            <a:r>
              <a:rPr lang="fa-IR" sz="2800" dirty="0" smtClean="0"/>
              <a:t>مخاطب </a:t>
            </a:r>
            <a:r>
              <a:rPr lang="fa-IR" sz="2800" dirty="0" smtClean="0"/>
              <a:t>خیالی </a:t>
            </a:r>
            <a:r>
              <a:rPr lang="fa-IR" sz="2800" dirty="0" smtClean="0"/>
              <a:t>شاهد اعمال اوست. به </a:t>
            </a:r>
            <a:r>
              <a:rPr lang="fa-IR" sz="2800" dirty="0" smtClean="0"/>
              <a:t>همین دلیل </a:t>
            </a:r>
            <a:r>
              <a:rPr lang="fa-IR" sz="2800" dirty="0" smtClean="0"/>
              <a:t>، نسبت به همه اعمال و حركات و وضع ظاهر و باطن خود حسّاس است.</a:t>
            </a:r>
          </a:p>
          <a:p>
            <a:pPr eaLnBrk="1" hangingPunct="1"/>
            <a:r>
              <a:rPr lang="fa-IR" sz="2800" dirty="0" smtClean="0"/>
              <a:t>او </a:t>
            </a:r>
            <a:r>
              <a:rPr lang="fa-IR" sz="2800" dirty="0" smtClean="0"/>
              <a:t>همچنین </a:t>
            </a:r>
            <a:r>
              <a:rPr lang="fa-IR" sz="2800" dirty="0" smtClean="0"/>
              <a:t>دچار </a:t>
            </a:r>
            <a:r>
              <a:rPr lang="fa-IR" sz="2800" dirty="0" smtClean="0"/>
              <a:t>یك </a:t>
            </a:r>
            <a:r>
              <a:rPr lang="fa-IR" sz="2800" dirty="0" smtClean="0"/>
              <a:t>افسانه </a:t>
            </a:r>
            <a:r>
              <a:rPr lang="fa-IR" sz="2800" dirty="0" smtClean="0"/>
              <a:t>شخصی </a:t>
            </a:r>
            <a:r>
              <a:rPr lang="fa-IR" sz="2800" dirty="0" smtClean="0"/>
              <a:t>است و معتقد است كه از </a:t>
            </a:r>
            <a:r>
              <a:rPr lang="fa-IR" sz="2800" dirty="0" smtClean="0"/>
              <a:t>وضعیتی بی </a:t>
            </a:r>
            <a:r>
              <a:rPr lang="fa-IR" sz="2800" dirty="0" smtClean="0"/>
              <a:t>همتا برخوردار است. </a:t>
            </a:r>
            <a:r>
              <a:rPr lang="fa-IR" sz="2800" dirty="0" smtClean="0"/>
              <a:t>این </a:t>
            </a:r>
            <a:r>
              <a:rPr lang="fa-IR" sz="2800" dirty="0" smtClean="0"/>
              <a:t>احساس </a:t>
            </a:r>
            <a:r>
              <a:rPr lang="fa-IR" sz="2800" dirty="0" smtClean="0"/>
              <a:t>بی همتایی </a:t>
            </a:r>
            <a:r>
              <a:rPr lang="fa-IR" sz="2800" dirty="0" smtClean="0"/>
              <a:t>ممكن است باعث شود كه فكر كند حوادث و خطرها شامل حال او نخواهد شد و با </a:t>
            </a:r>
            <a:r>
              <a:rPr lang="fa-IR" sz="2800" dirty="0" smtClean="0"/>
              <a:t>این </a:t>
            </a:r>
            <a:r>
              <a:rPr lang="fa-IR" sz="2800" dirty="0" smtClean="0"/>
              <a:t>تصور غلط، خود را به مخاطرات بزرگ دچار سازد.</a:t>
            </a:r>
            <a:endParaRPr lang="en-US" sz="2800" dirty="0" smtClean="0"/>
          </a:p>
          <a:p>
            <a:pPr eaLnBrk="1" hangingPunct="1">
              <a:buFont typeface="Wingdings" pitchFamily="2" charset="2"/>
              <a:buNone/>
            </a:pPr>
            <a:endParaRPr lang="fa-IR" sz="2800" dirty="0" smtClean="0"/>
          </a:p>
        </p:txBody>
      </p:sp>
      <p:pic>
        <p:nvPicPr>
          <p:cNvPr id="39940" name="Picture 5" descr="D:\عباس دایی\GIF Animation\bellsnwhistles_com Animated Graphics - animated bullets - page 23 -_files\1abu05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85800"/>
            <a:ext cx="5715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3"/>
          <p:cNvSpPr>
            <a:spLocks noGrp="1"/>
          </p:cNvSpPr>
          <p:nvPr>
            <p:ph type="title"/>
          </p:nvPr>
        </p:nvSpPr>
        <p:spPr>
          <a:xfrm>
            <a:off x="2286000" y="3352800"/>
            <a:ext cx="4876800" cy="1143000"/>
          </a:xfrm>
        </p:spPr>
        <p:txBody>
          <a:bodyPr/>
          <a:lstStyle/>
          <a:p>
            <a:pPr algn="r" eaLnBrk="1" hangingPunct="1"/>
            <a:r>
              <a:rPr lang="fa-IR" sz="5400" b="1" dirty="0" smtClean="0"/>
              <a:t>تحوّل </a:t>
            </a:r>
            <a:r>
              <a:rPr lang="fa-IR" sz="5400" b="1" dirty="0" smtClean="0"/>
              <a:t>اخلاقی</a:t>
            </a:r>
            <a:endParaRPr lang="fa-IR" sz="5400" dirty="0" smtClean="0"/>
          </a:p>
        </p:txBody>
      </p:sp>
      <p:pic>
        <p:nvPicPr>
          <p:cNvPr id="40963" name="Picture 4" descr="D:\عباس دایی\GIF Animation\aar01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7467600" y="3657600"/>
            <a:ext cx="1371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4" name="Picture 5" descr="D:\عباس دایی\GIF Animation\bellsnwhistles_com Animated Graphics - animated bullets - page 23 -_files\1abu05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66900" y="6000750"/>
            <a:ext cx="5715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smtClean="0"/>
              <a:t>مقدمه و کلیات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52400" y="2133600"/>
            <a:ext cx="8915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a-IR" sz="3400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دوران </a:t>
            </a:r>
            <a:r>
              <a:rPr lang="fa-IR" sz="3400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نوجوانی </a:t>
            </a: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، هم از نظر نوجوانان و هم از نظر </a:t>
            </a: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والدین </a:t>
            </a: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دشوارتر از دوران </a:t>
            </a: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كودكی </a:t>
            </a: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قلمداد شده است. </a:t>
            </a:r>
          </a:p>
          <a:p>
            <a:pPr eaLnBrk="1" hangingPunct="1">
              <a:lnSpc>
                <a:spcPct val="90000"/>
              </a:lnSpc>
            </a:pP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300 سال </a:t>
            </a: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پیش </a:t>
            </a: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از تولّد </a:t>
            </a: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مسیح (ع)، </a:t>
            </a: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ارسطو </a:t>
            </a: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چنین </a:t>
            </a: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اظهار داشت: </a:t>
            </a:r>
            <a:r>
              <a:rPr lang="fa-IR" sz="3400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نوجوانان</a:t>
            </a: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 پرشور و </a:t>
            </a: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آتشی </a:t>
            </a: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مزاجند و آماده اند كه خود را به دست </a:t>
            </a: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غرایز </a:t>
            </a: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بسپارند.</a:t>
            </a:r>
            <a:endParaRPr lang="en-US" sz="3400" dirty="0" smtClean="0">
              <a:latin typeface="Traditional Arabic" pitchFamily="18" charset="-78"/>
              <a:cs typeface="Traditional Arabic" pitchFamily="18" charset="-78"/>
            </a:endParaRPr>
          </a:p>
          <a:p>
            <a:pPr eaLnBrk="1" hangingPunct="1">
              <a:lnSpc>
                <a:spcPct val="90000"/>
              </a:lnSpc>
            </a:pP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در </a:t>
            </a: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اوایل </a:t>
            </a: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قرن حاضر ج. </a:t>
            </a: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استانلی </a:t>
            </a: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هال، مؤسس انجمن روان </a:t>
            </a: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شناسی آمریكا</a:t>
            </a: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، </a:t>
            </a:r>
            <a:r>
              <a:rPr lang="fa-IR" sz="3400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نوجوانی</a:t>
            </a: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را دوران «طوفان و تنش </a:t>
            </a: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شدید</a:t>
            </a: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» و </a:t>
            </a: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نیز </a:t>
            </a: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دوران </a:t>
            </a: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توانایی </a:t>
            </a: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فوق العاده </a:t>
            </a: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جسمانی، عقلی </a:t>
            </a: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و </a:t>
            </a: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عاطفی می </a:t>
            </a:r>
            <a:r>
              <a:rPr lang="fa-IR" sz="3400" dirty="0" smtClean="0">
                <a:latin typeface="Traditional Arabic" pitchFamily="18" charset="-78"/>
                <a:cs typeface="Traditional Arabic" pitchFamily="18" charset="-78"/>
              </a:rPr>
              <a:t>دانست.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b="1" dirty="0" smtClean="0"/>
              <a:t>تحوّل </a:t>
            </a:r>
            <a:r>
              <a:rPr lang="fa-IR" b="1" dirty="0" smtClean="0"/>
              <a:t>اخلاقی</a:t>
            </a:r>
            <a:endParaRPr lang="fa-IR" dirty="0" smtClean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pPr eaLnBrk="1" hangingPunct="1"/>
            <a:r>
              <a:rPr lang="fa-IR" dirty="0" smtClean="0"/>
              <a:t>در </a:t>
            </a:r>
            <a:r>
              <a:rPr lang="fa-IR" dirty="0" smtClean="0"/>
              <a:t>هیچ </a:t>
            </a:r>
            <a:r>
              <a:rPr lang="fa-IR" dirty="0" smtClean="0"/>
              <a:t>دوره </a:t>
            </a:r>
            <a:r>
              <a:rPr lang="fa-IR" dirty="0" smtClean="0"/>
              <a:t>ای </a:t>
            </a:r>
            <a:r>
              <a:rPr lang="fa-IR" dirty="0" smtClean="0"/>
              <a:t>به اندازه دوره </a:t>
            </a:r>
            <a:r>
              <a:rPr lang="fa-IR" dirty="0" smtClean="0"/>
              <a:t>نوجوانی </a:t>
            </a:r>
            <a:r>
              <a:rPr lang="fa-IR" dirty="0" smtClean="0"/>
              <a:t>ارزش ها و </a:t>
            </a:r>
            <a:r>
              <a:rPr lang="fa-IR" dirty="0" smtClean="0"/>
              <a:t>استانداردهای اخلاقی برای </a:t>
            </a:r>
            <a:r>
              <a:rPr lang="fa-IR" dirty="0" smtClean="0"/>
              <a:t>انسان مطرح </a:t>
            </a:r>
            <a:r>
              <a:rPr lang="fa-IR" dirty="0" smtClean="0"/>
              <a:t>نمی </a:t>
            </a:r>
            <a:r>
              <a:rPr lang="fa-IR" dirty="0" smtClean="0"/>
              <a:t>شود. </a:t>
            </a:r>
            <a:r>
              <a:rPr lang="fa-IR" dirty="0" smtClean="0"/>
              <a:t>توانایی های فزاینده </a:t>
            </a:r>
            <a:r>
              <a:rPr lang="fa-IR" dirty="0" smtClean="0"/>
              <a:t>نوجوانان </a:t>
            </a:r>
            <a:r>
              <a:rPr lang="fa-IR" dirty="0" smtClean="0"/>
              <a:t>بیشتر </a:t>
            </a:r>
            <a:r>
              <a:rPr lang="fa-IR" dirty="0" smtClean="0"/>
              <a:t>آنان را متوجه مسائل و ارزش </a:t>
            </a:r>
            <a:r>
              <a:rPr lang="fa-IR" dirty="0" smtClean="0"/>
              <a:t>های اخلاقی می </a:t>
            </a:r>
            <a:r>
              <a:rPr lang="fa-IR" dirty="0" smtClean="0"/>
              <a:t>كند و راه </a:t>
            </a:r>
            <a:r>
              <a:rPr lang="fa-IR" dirty="0" smtClean="0"/>
              <a:t>های پیچیده تری </a:t>
            </a:r>
            <a:r>
              <a:rPr lang="fa-IR" dirty="0" smtClean="0"/>
              <a:t>را </a:t>
            </a:r>
            <a:r>
              <a:rPr lang="fa-IR" dirty="0" smtClean="0"/>
              <a:t>برای </a:t>
            </a:r>
            <a:r>
              <a:rPr lang="fa-IR" dirty="0" smtClean="0"/>
              <a:t>كنار آمدن با آن </a:t>
            </a:r>
            <a:r>
              <a:rPr lang="fa-IR" dirty="0" smtClean="0"/>
              <a:t>می یابند</a:t>
            </a:r>
            <a:r>
              <a:rPr lang="fa-IR" dirty="0" smtClean="0"/>
              <a:t>.</a:t>
            </a:r>
          </a:p>
          <a:p>
            <a:pPr eaLnBrk="1" hangingPunct="1"/>
            <a:r>
              <a:rPr lang="fa-IR" dirty="0" smtClean="0"/>
              <a:t>در </a:t>
            </a:r>
            <a:r>
              <a:rPr lang="fa-IR" dirty="0" smtClean="0"/>
              <a:t>عین </a:t>
            </a:r>
            <a:r>
              <a:rPr lang="fa-IR" dirty="0" smtClean="0"/>
              <a:t>حال، آنچه جامعه از نوجوانان </a:t>
            </a:r>
            <a:r>
              <a:rPr lang="fa-IR" dirty="0" smtClean="0"/>
              <a:t>می </a:t>
            </a:r>
            <a:r>
              <a:rPr lang="fa-IR" dirty="0" smtClean="0"/>
              <a:t>خواهد به سرعت در حال </a:t>
            </a:r>
            <a:r>
              <a:rPr lang="fa-IR" dirty="0" smtClean="0"/>
              <a:t>تغییر </a:t>
            </a:r>
            <a:r>
              <a:rPr lang="fa-IR" dirty="0" smtClean="0"/>
              <a:t>است و </a:t>
            </a:r>
            <a:r>
              <a:rPr lang="fa-IR" dirty="0" smtClean="0"/>
              <a:t>همین </a:t>
            </a:r>
            <a:r>
              <a:rPr lang="fa-IR" dirty="0" smtClean="0"/>
              <a:t>مستلزم </a:t>
            </a:r>
            <a:r>
              <a:rPr lang="fa-IR" dirty="0" smtClean="0"/>
              <a:t>ارزیابی </a:t>
            </a:r>
            <a:r>
              <a:rPr lang="fa-IR" dirty="0" smtClean="0"/>
              <a:t>مجدّد و مداوم ارزش ها و اعتقادات </a:t>
            </a:r>
            <a:r>
              <a:rPr lang="fa-IR" dirty="0" smtClean="0"/>
              <a:t>اخلاقی </a:t>
            </a:r>
            <a:r>
              <a:rPr lang="fa-IR" dirty="0" smtClean="0"/>
              <a:t>است.</a:t>
            </a:r>
            <a:endParaRPr lang="en-US" dirty="0" smtClean="0"/>
          </a:p>
          <a:p>
            <a:pPr eaLnBrk="1" hangingPunct="1"/>
            <a:endParaRPr lang="fa-IR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b="1" dirty="0" smtClean="0"/>
              <a:t>1. </a:t>
            </a:r>
            <a:r>
              <a:rPr lang="fa-IR" b="1" dirty="0" smtClean="0"/>
              <a:t>دیدگاه پیاژه</a:t>
            </a:r>
            <a:endParaRPr lang="fa-IR" dirty="0" smtClean="0"/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76200" y="1981200"/>
            <a:ext cx="8991600" cy="4114800"/>
          </a:xfrm>
        </p:spPr>
        <p:txBody>
          <a:bodyPr/>
          <a:lstStyle/>
          <a:p>
            <a:pPr algn="justLow" eaLnBrk="1" hangingPunct="1"/>
            <a:r>
              <a:rPr lang="fa-IR" sz="2800" dirty="0" smtClean="0"/>
              <a:t>از نظر </a:t>
            </a:r>
            <a:r>
              <a:rPr lang="fa-IR" sz="2800" i="1" dirty="0" smtClean="0"/>
              <a:t>پیاژه</a:t>
            </a:r>
            <a:r>
              <a:rPr lang="fa-IR" sz="2800" dirty="0" smtClean="0"/>
              <a:t>، رشد </a:t>
            </a:r>
            <a:r>
              <a:rPr lang="fa-IR" sz="2800" dirty="0" smtClean="0"/>
              <a:t>مفاهیم اخلاقی </a:t>
            </a:r>
            <a:r>
              <a:rPr lang="fa-IR" sz="2800" dirty="0" smtClean="0"/>
              <a:t>در كودكان </a:t>
            </a:r>
            <a:r>
              <a:rPr lang="fa-IR" sz="2800" dirty="0" smtClean="0"/>
              <a:t>دارای توالی </a:t>
            </a:r>
            <a:r>
              <a:rPr lang="fa-IR" sz="2800" dirty="0" smtClean="0"/>
              <a:t>ثابت و </a:t>
            </a:r>
            <a:r>
              <a:rPr lang="fa-IR" sz="2800" dirty="0" smtClean="0"/>
              <a:t>نامتغیری </a:t>
            </a:r>
            <a:r>
              <a:rPr lang="fa-IR" sz="2800" dirty="0" smtClean="0"/>
              <a:t>است كه از </a:t>
            </a:r>
            <a:r>
              <a:rPr lang="fa-IR" sz="2800" dirty="0" smtClean="0"/>
              <a:t>یك </a:t>
            </a:r>
            <a:r>
              <a:rPr lang="fa-IR" sz="2800" dirty="0" smtClean="0"/>
              <a:t>مرحله </a:t>
            </a:r>
            <a:r>
              <a:rPr lang="fa-IR" sz="2800" dirty="0" smtClean="0"/>
              <a:t>اولیه </a:t>
            </a:r>
            <a:r>
              <a:rPr lang="fa-IR" sz="2800" dirty="0" smtClean="0"/>
              <a:t>كه مرحله </a:t>
            </a:r>
            <a:r>
              <a:rPr lang="fa-IR" sz="2800" dirty="0" smtClean="0">
                <a:solidFill>
                  <a:srgbClr val="FF0000"/>
                </a:solidFill>
              </a:rPr>
              <a:t>«واقع </a:t>
            </a:r>
            <a:r>
              <a:rPr lang="fa-IR" sz="2800" dirty="0" smtClean="0">
                <a:solidFill>
                  <a:srgbClr val="FF0000"/>
                </a:solidFill>
              </a:rPr>
              <a:t>نگری اخلاقی»</a:t>
            </a:r>
            <a:r>
              <a:rPr lang="fa-IR" sz="2800" dirty="0" smtClean="0"/>
              <a:t> </a:t>
            </a:r>
            <a:r>
              <a:rPr lang="fa-IR" sz="2800" dirty="0" smtClean="0"/>
              <a:t>نام دارد، آغاز </a:t>
            </a:r>
            <a:r>
              <a:rPr lang="fa-IR" sz="2800" dirty="0" smtClean="0"/>
              <a:t>می </a:t>
            </a:r>
            <a:r>
              <a:rPr lang="fa-IR" sz="2800" dirty="0" smtClean="0"/>
              <a:t>شود و پس از چند سال به </a:t>
            </a:r>
            <a:r>
              <a:rPr lang="fa-IR" sz="2800" dirty="0" smtClean="0"/>
              <a:t>یك </a:t>
            </a:r>
            <a:r>
              <a:rPr lang="fa-IR" sz="2800" dirty="0" smtClean="0"/>
              <a:t>مرحله كامل تر به نام </a:t>
            </a:r>
            <a:r>
              <a:rPr lang="fa-IR" sz="2800" dirty="0" smtClean="0">
                <a:solidFill>
                  <a:srgbClr val="FF0000"/>
                </a:solidFill>
              </a:rPr>
              <a:t>«اخلاق </a:t>
            </a:r>
            <a:r>
              <a:rPr lang="fa-IR" sz="2800" dirty="0" smtClean="0">
                <a:solidFill>
                  <a:srgbClr val="FF0000"/>
                </a:solidFill>
              </a:rPr>
              <a:t>توافقی» یا </a:t>
            </a:r>
            <a:r>
              <a:rPr lang="fa-IR" sz="2800" dirty="0" smtClean="0">
                <a:solidFill>
                  <a:srgbClr val="FF0000"/>
                </a:solidFill>
              </a:rPr>
              <a:t>«اخلاق خودگردان» </a:t>
            </a:r>
            <a:r>
              <a:rPr lang="fa-IR" sz="2800" dirty="0" smtClean="0"/>
              <a:t>منتقل </a:t>
            </a:r>
            <a:r>
              <a:rPr lang="fa-IR" sz="2800" dirty="0" smtClean="0"/>
              <a:t>می </a:t>
            </a:r>
            <a:r>
              <a:rPr lang="fa-IR" sz="2800" dirty="0" smtClean="0"/>
              <a:t>شود . </a:t>
            </a:r>
            <a:r>
              <a:rPr lang="fa-IR" sz="2800" dirty="0" smtClean="0"/>
              <a:t>شیوع </a:t>
            </a:r>
            <a:r>
              <a:rPr lang="fa-IR" sz="2800" dirty="0" smtClean="0"/>
              <a:t>مرحله اول </a:t>
            </a:r>
            <a:r>
              <a:rPr lang="fa-IR" sz="2800" dirty="0" smtClean="0"/>
              <a:t>اندیشه اخلاقی </a:t>
            </a:r>
            <a:r>
              <a:rPr lang="fa-IR" sz="2800" dirty="0" smtClean="0"/>
              <a:t>در </a:t>
            </a:r>
            <a:r>
              <a:rPr lang="fa-IR" sz="2800" dirty="0" smtClean="0"/>
              <a:t>كودكانی </a:t>
            </a:r>
            <a:r>
              <a:rPr lang="fa-IR" sz="2800" dirty="0" smtClean="0"/>
              <a:t>است كه در </a:t>
            </a:r>
            <a:r>
              <a:rPr lang="fa-IR" sz="2800" dirty="0" smtClean="0"/>
              <a:t>سنین بین </a:t>
            </a:r>
            <a:r>
              <a:rPr lang="fa-IR" sz="2800" dirty="0" smtClean="0"/>
              <a:t>4 تا </a:t>
            </a:r>
            <a:r>
              <a:rPr lang="fa-IR" sz="2800" dirty="0" smtClean="0"/>
              <a:t>7سال </a:t>
            </a:r>
            <a:r>
              <a:rPr lang="fa-IR" sz="2800" dirty="0" smtClean="0"/>
              <a:t>قرار دارند، اما مرحله </a:t>
            </a:r>
            <a:r>
              <a:rPr lang="fa-IR" sz="2800" dirty="0" smtClean="0"/>
              <a:t>بعدی بیشتر </a:t>
            </a:r>
            <a:r>
              <a:rPr lang="fa-IR" sz="2800" dirty="0" smtClean="0"/>
              <a:t>در كودكان 9 تا </a:t>
            </a:r>
            <a:r>
              <a:rPr lang="fa-IR" sz="2800" dirty="0" smtClean="0"/>
              <a:t>10سال </a:t>
            </a:r>
            <a:r>
              <a:rPr lang="fa-IR" sz="2800" dirty="0" smtClean="0"/>
              <a:t>به بالا آغاز </a:t>
            </a:r>
            <a:r>
              <a:rPr lang="fa-IR" sz="2800" dirty="0" smtClean="0"/>
              <a:t>می </a:t>
            </a:r>
            <a:r>
              <a:rPr lang="fa-IR" sz="2800" dirty="0" smtClean="0"/>
              <a:t>شود. كودكان 7 تا </a:t>
            </a:r>
            <a:r>
              <a:rPr lang="fa-IR" sz="2800" dirty="0" smtClean="0"/>
              <a:t>10ساله </a:t>
            </a:r>
            <a:r>
              <a:rPr lang="fa-IR" sz="2800" dirty="0" smtClean="0"/>
              <a:t>در </a:t>
            </a:r>
            <a:r>
              <a:rPr lang="fa-IR" sz="2800" dirty="0" smtClean="0"/>
              <a:t>یك </a:t>
            </a:r>
            <a:r>
              <a:rPr lang="fa-IR" sz="2800" dirty="0" smtClean="0"/>
              <a:t>مرحله </a:t>
            </a:r>
            <a:r>
              <a:rPr lang="fa-IR" sz="2800" dirty="0" smtClean="0"/>
              <a:t>انتقالی بین </a:t>
            </a:r>
            <a:r>
              <a:rPr lang="fa-IR" sz="2800" dirty="0" smtClean="0"/>
              <a:t>دو مرحله قرار دارند و </a:t>
            </a:r>
            <a:r>
              <a:rPr lang="fa-IR" sz="2800" dirty="0" smtClean="0"/>
              <a:t>اَشكالی </a:t>
            </a:r>
            <a:r>
              <a:rPr lang="fa-IR" sz="2800" dirty="0" smtClean="0"/>
              <a:t>از تفكر هر دو مرحله را از خود بروز </a:t>
            </a:r>
            <a:r>
              <a:rPr lang="fa-IR" sz="2800" dirty="0" smtClean="0"/>
              <a:t>می </a:t>
            </a:r>
            <a:r>
              <a:rPr lang="fa-IR" sz="2800" dirty="0" smtClean="0"/>
              <a:t>دهند.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dirty="0" smtClean="0">
                <a:solidFill>
                  <a:schemeClr val="tx2"/>
                </a:solidFill>
              </a:rPr>
              <a:t>ویژگی های </a:t>
            </a:r>
            <a:r>
              <a:rPr lang="fa-IR" dirty="0" smtClean="0">
                <a:solidFill>
                  <a:schemeClr val="tx2"/>
                </a:solidFill>
              </a:rPr>
              <a:t>«اخلاق </a:t>
            </a:r>
            <a:r>
              <a:rPr lang="fa-IR" dirty="0" smtClean="0">
                <a:solidFill>
                  <a:schemeClr val="tx2"/>
                </a:solidFill>
              </a:rPr>
              <a:t>توافقی»</a:t>
            </a:r>
            <a:endParaRPr lang="fa-IR" dirty="0" smtClean="0">
              <a:solidFill>
                <a:schemeClr val="tx2"/>
              </a:solidFill>
            </a:endParaRP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pPr algn="justLow" eaLnBrk="1" hangingPunct="1">
              <a:lnSpc>
                <a:spcPct val="90000"/>
              </a:lnSpc>
            </a:pPr>
            <a:r>
              <a:rPr lang="fa-IR" dirty="0" smtClean="0"/>
              <a:t>قضاوت </a:t>
            </a:r>
            <a:r>
              <a:rPr lang="fa-IR" dirty="0" smtClean="0"/>
              <a:t>های اخلاقی </a:t>
            </a:r>
            <a:r>
              <a:rPr lang="fa-IR" dirty="0" smtClean="0"/>
              <a:t>در </a:t>
            </a:r>
            <a:r>
              <a:rPr lang="fa-IR" dirty="0" smtClean="0"/>
              <a:t>این </a:t>
            </a:r>
            <a:r>
              <a:rPr lang="fa-IR" dirty="0" smtClean="0"/>
              <a:t>دوره در مورد </a:t>
            </a:r>
            <a:r>
              <a:rPr lang="fa-IR" dirty="0" smtClean="0"/>
              <a:t>قوانین اجتماعی، بیشتر </a:t>
            </a:r>
            <a:r>
              <a:rPr lang="fa-IR" dirty="0" smtClean="0">
                <a:solidFill>
                  <a:srgbClr val="FF0000"/>
                </a:solidFill>
              </a:rPr>
              <a:t>«</a:t>
            </a:r>
            <a:r>
              <a:rPr lang="fa-IR" dirty="0" smtClean="0">
                <a:solidFill>
                  <a:srgbClr val="FF0000"/>
                </a:solidFill>
              </a:rPr>
              <a:t>نسبی </a:t>
            </a:r>
            <a:r>
              <a:rPr lang="fa-IR" dirty="0" smtClean="0">
                <a:solidFill>
                  <a:srgbClr val="FF0000"/>
                </a:solidFill>
              </a:rPr>
              <a:t>گرا»</a:t>
            </a:r>
            <a:r>
              <a:rPr lang="fa-IR" dirty="0" smtClean="0"/>
              <a:t> </a:t>
            </a:r>
            <a:r>
              <a:rPr lang="fa-IR" dirty="0" smtClean="0"/>
              <a:t>است، </a:t>
            </a:r>
            <a:r>
              <a:rPr lang="fa-IR" dirty="0" smtClean="0"/>
              <a:t>به </a:t>
            </a:r>
            <a:r>
              <a:rPr lang="fa-IR" dirty="0" smtClean="0"/>
              <a:t>این </a:t>
            </a:r>
            <a:r>
              <a:rPr lang="fa-IR" dirty="0" smtClean="0"/>
              <a:t>معنا كه </a:t>
            </a:r>
            <a:r>
              <a:rPr lang="fa-IR" dirty="0" smtClean="0"/>
              <a:t>قوانین </a:t>
            </a:r>
            <a:r>
              <a:rPr lang="fa-IR" dirty="0" smtClean="0"/>
              <a:t>و مقررات در نظر نوجوان عبارت است از </a:t>
            </a:r>
            <a:r>
              <a:rPr lang="fa-IR" dirty="0" smtClean="0"/>
              <a:t>یك </a:t>
            </a:r>
            <a:r>
              <a:rPr lang="fa-IR" dirty="0" smtClean="0"/>
              <a:t>سلسله موافقت </a:t>
            </a:r>
            <a:r>
              <a:rPr lang="fa-IR" dirty="0" smtClean="0"/>
              <a:t>های قراردادی </a:t>
            </a:r>
            <a:r>
              <a:rPr lang="fa-IR" dirty="0" smtClean="0"/>
              <a:t>و </a:t>
            </a:r>
            <a:r>
              <a:rPr lang="fa-IR" dirty="0" smtClean="0"/>
              <a:t>دلبخواهی </a:t>
            </a:r>
            <a:r>
              <a:rPr lang="fa-IR" dirty="0" smtClean="0"/>
              <a:t>كه </a:t>
            </a:r>
            <a:r>
              <a:rPr lang="fa-IR" dirty="0" smtClean="0"/>
              <a:t>می </a:t>
            </a:r>
            <a:r>
              <a:rPr lang="fa-IR" dirty="0" smtClean="0"/>
              <a:t>تواند مورد </a:t>
            </a:r>
            <a:r>
              <a:rPr lang="fa-IR" dirty="0" smtClean="0"/>
              <a:t>تردید </a:t>
            </a:r>
            <a:r>
              <a:rPr lang="fa-IR" dirty="0" smtClean="0"/>
              <a:t>و </a:t>
            </a:r>
            <a:r>
              <a:rPr lang="fa-IR" dirty="0" smtClean="0"/>
              <a:t>حتی تغییر </a:t>
            </a:r>
            <a:r>
              <a:rPr lang="fa-IR" dirty="0" smtClean="0"/>
              <a:t>قرار </a:t>
            </a:r>
            <a:r>
              <a:rPr lang="fa-IR" dirty="0" smtClean="0"/>
              <a:t>گیرد</a:t>
            </a:r>
            <a:r>
              <a:rPr lang="fa-IR" dirty="0" smtClean="0"/>
              <a:t>.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fa-IR" dirty="0" smtClean="0"/>
              <a:t>اطاعت از </a:t>
            </a:r>
            <a:r>
              <a:rPr lang="fa-IR" dirty="0" smtClean="0"/>
              <a:t>افرادی </a:t>
            </a:r>
            <a:r>
              <a:rPr lang="fa-IR" dirty="0" smtClean="0"/>
              <a:t>همانند </a:t>
            </a:r>
            <a:r>
              <a:rPr lang="fa-IR" dirty="0" smtClean="0"/>
              <a:t>والدین </a:t>
            </a:r>
            <a:r>
              <a:rPr lang="fa-IR" dirty="0" smtClean="0"/>
              <a:t>كه </a:t>
            </a:r>
            <a:r>
              <a:rPr lang="fa-IR" dirty="0" smtClean="0"/>
              <a:t>دارای </a:t>
            </a:r>
            <a:r>
              <a:rPr lang="fa-IR" dirty="0" smtClean="0"/>
              <a:t>قدرت هستند، نه </a:t>
            </a:r>
            <a:r>
              <a:rPr lang="fa-IR" dirty="0" smtClean="0"/>
              <a:t>ضروری </a:t>
            </a:r>
            <a:r>
              <a:rPr lang="fa-IR" dirty="0" smtClean="0"/>
              <a:t>است و نه </a:t>
            </a:r>
            <a:r>
              <a:rPr lang="fa-IR" dirty="0" smtClean="0"/>
              <a:t>همیشه </a:t>
            </a:r>
            <a:r>
              <a:rPr lang="fa-IR" dirty="0" smtClean="0"/>
              <a:t>مطلوب.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fa-IR" dirty="0" smtClean="0">
                <a:solidFill>
                  <a:srgbClr val="FF0000"/>
                </a:solidFill>
              </a:rPr>
              <a:t>سرپیچی </a:t>
            </a:r>
            <a:r>
              <a:rPr lang="fa-IR" dirty="0" smtClean="0">
                <a:solidFill>
                  <a:srgbClr val="FF0000"/>
                </a:solidFill>
              </a:rPr>
              <a:t>و تخلّف</a:t>
            </a:r>
            <a:r>
              <a:rPr lang="fa-IR" dirty="0" smtClean="0"/>
              <a:t> از </a:t>
            </a:r>
            <a:r>
              <a:rPr lang="fa-IR" dirty="0" smtClean="0"/>
              <a:t>قوانین نیز همیشه </a:t>
            </a:r>
            <a:r>
              <a:rPr lang="fa-IR" dirty="0" smtClean="0"/>
              <a:t>خطا </a:t>
            </a:r>
            <a:r>
              <a:rPr lang="fa-IR" dirty="0" smtClean="0"/>
              <a:t>نیست </a:t>
            </a:r>
            <a:r>
              <a:rPr lang="fa-IR" dirty="0" smtClean="0"/>
              <a:t>و قطعاً هم به </a:t>
            </a:r>
            <a:r>
              <a:rPr lang="fa-IR" dirty="0" smtClean="0"/>
              <a:t>تنبیه منتهی نمی </a:t>
            </a:r>
            <a:r>
              <a:rPr lang="fa-IR" dirty="0" smtClean="0"/>
              <a:t>شود.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fa-IR" dirty="0" smtClean="0">
                <a:solidFill>
                  <a:schemeClr val="accent4"/>
                </a:solidFill>
              </a:rPr>
              <a:t>ویژگی های </a:t>
            </a:r>
            <a:r>
              <a:rPr lang="fa-IR" dirty="0" smtClean="0">
                <a:solidFill>
                  <a:schemeClr val="accent4"/>
                </a:solidFill>
              </a:rPr>
              <a:t>«اخلاق </a:t>
            </a:r>
            <a:r>
              <a:rPr lang="fa-IR" dirty="0" smtClean="0">
                <a:solidFill>
                  <a:schemeClr val="accent4"/>
                </a:solidFill>
              </a:rPr>
              <a:t>توافقی»</a:t>
            </a:r>
            <a:endParaRPr lang="fa-IR" dirty="0" smtClean="0">
              <a:solidFill>
                <a:schemeClr val="accent4"/>
              </a:solidFill>
            </a:endParaRP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839200" cy="4648200"/>
          </a:xfrm>
        </p:spPr>
        <p:txBody>
          <a:bodyPr/>
          <a:lstStyle/>
          <a:p>
            <a:pPr eaLnBrk="1" hangingPunct="1"/>
            <a:r>
              <a:rPr lang="fa-IR" sz="2800" dirty="0" smtClean="0"/>
              <a:t>در </a:t>
            </a:r>
            <a:r>
              <a:rPr lang="fa-IR" sz="2800" dirty="0" smtClean="0">
                <a:solidFill>
                  <a:srgbClr val="FF0000"/>
                </a:solidFill>
              </a:rPr>
              <a:t>قضاوت رفتار</a:t>
            </a:r>
            <a:r>
              <a:rPr lang="fa-IR" sz="2800" dirty="0" smtClean="0"/>
              <a:t> </a:t>
            </a:r>
            <a:r>
              <a:rPr lang="fa-IR" sz="2800" dirty="0" smtClean="0"/>
              <a:t>دیگران</a:t>
            </a:r>
            <a:r>
              <a:rPr lang="fa-IR" sz="2800" dirty="0" smtClean="0"/>
              <a:t>، علاوه بر توجه به </a:t>
            </a:r>
            <a:r>
              <a:rPr lang="fa-IR" sz="2800" dirty="0" smtClean="0"/>
              <a:t>پیامدهای عینی </a:t>
            </a:r>
            <a:r>
              <a:rPr lang="fa-IR" sz="2800" dirty="0" smtClean="0"/>
              <a:t>آن، احساسات و </a:t>
            </a:r>
            <a:r>
              <a:rPr lang="fa-IR" sz="2800" dirty="0" smtClean="0"/>
              <a:t>دیدگاه های </a:t>
            </a:r>
            <a:r>
              <a:rPr lang="fa-IR" sz="2800" dirty="0" smtClean="0"/>
              <a:t>افراد </a:t>
            </a:r>
            <a:r>
              <a:rPr lang="fa-IR" sz="2800" dirty="0" smtClean="0"/>
              <a:t>نیز باید </a:t>
            </a:r>
            <a:r>
              <a:rPr lang="fa-IR" sz="2800" dirty="0" smtClean="0"/>
              <a:t>به حساب </a:t>
            </a:r>
            <a:r>
              <a:rPr lang="fa-IR" sz="2800" dirty="0" smtClean="0"/>
              <a:t>آید</a:t>
            </a:r>
            <a:r>
              <a:rPr lang="fa-IR" sz="2800" dirty="0" smtClean="0"/>
              <a:t>. </a:t>
            </a:r>
            <a:r>
              <a:rPr lang="fa-IR" sz="2800" dirty="0" smtClean="0">
                <a:solidFill>
                  <a:srgbClr val="FF0000"/>
                </a:solidFill>
              </a:rPr>
              <a:t>تنبیه یك </a:t>
            </a:r>
            <a:r>
              <a:rPr lang="fa-IR" sz="2800" dirty="0" smtClean="0">
                <a:solidFill>
                  <a:srgbClr val="FF0000"/>
                </a:solidFill>
              </a:rPr>
              <a:t>رفتار</a:t>
            </a:r>
            <a:r>
              <a:rPr lang="fa-IR" sz="2800" dirty="0" smtClean="0"/>
              <a:t>، </a:t>
            </a:r>
            <a:r>
              <a:rPr lang="fa-IR" sz="2800" dirty="0" smtClean="0"/>
              <a:t>همیشه باید </a:t>
            </a:r>
            <a:r>
              <a:rPr lang="fa-IR" sz="2800" dirty="0" smtClean="0"/>
              <a:t>مناسب با </a:t>
            </a:r>
            <a:r>
              <a:rPr lang="fa-IR" sz="2800" dirty="0" smtClean="0"/>
              <a:t>نیّات </a:t>
            </a:r>
            <a:r>
              <a:rPr lang="fa-IR" sz="2800" dirty="0" smtClean="0"/>
              <a:t>فاعل و </a:t>
            </a:r>
            <a:r>
              <a:rPr lang="fa-IR" sz="2800" dirty="0" smtClean="0"/>
              <a:t>ماهیت سرپیچی </a:t>
            </a:r>
            <a:r>
              <a:rPr lang="fa-IR" sz="2800" dirty="0" smtClean="0"/>
              <a:t>(</a:t>
            </a:r>
            <a:r>
              <a:rPr lang="fa-IR" sz="2800" dirty="0" smtClean="0"/>
              <a:t>انگیزه </a:t>
            </a:r>
            <a:r>
              <a:rPr lang="fa-IR" sz="2800" dirty="0" smtClean="0"/>
              <a:t>مخالفت) باشد.</a:t>
            </a:r>
            <a:endParaRPr lang="en-US" sz="2800" dirty="0" smtClean="0"/>
          </a:p>
          <a:p>
            <a:pPr eaLnBrk="1" hangingPunct="1"/>
            <a:r>
              <a:rPr lang="fa-IR" sz="2800" dirty="0" smtClean="0"/>
              <a:t>تنبیه </a:t>
            </a:r>
            <a:r>
              <a:rPr lang="fa-IR" sz="2800" dirty="0" smtClean="0"/>
              <a:t>رفتار نادرست </a:t>
            </a:r>
            <a:r>
              <a:rPr lang="fa-IR" sz="2800" dirty="0" smtClean="0"/>
              <a:t>باید </a:t>
            </a:r>
            <a:r>
              <a:rPr lang="fa-IR" sz="2800" dirty="0" smtClean="0"/>
              <a:t>به </a:t>
            </a:r>
            <a:r>
              <a:rPr lang="fa-IR" sz="2800" dirty="0" smtClean="0"/>
              <a:t>صورتی </a:t>
            </a:r>
            <a:r>
              <a:rPr lang="fa-IR" sz="2800" dirty="0" smtClean="0"/>
              <a:t>اعمال شود كه </a:t>
            </a:r>
            <a:r>
              <a:rPr lang="fa-IR" sz="2800" dirty="0" smtClean="0"/>
              <a:t>یا آسیب </a:t>
            </a:r>
            <a:r>
              <a:rPr lang="fa-IR" sz="2800" dirty="0" smtClean="0"/>
              <a:t>وارده </a:t>
            </a:r>
            <a:r>
              <a:rPr lang="fa-IR" sz="2800" dirty="0" smtClean="0"/>
              <a:t>تلافی </a:t>
            </a:r>
            <a:r>
              <a:rPr lang="fa-IR" sz="2800" dirty="0" smtClean="0"/>
              <a:t>شود و </a:t>
            </a:r>
            <a:r>
              <a:rPr lang="fa-IR" sz="2800" dirty="0" smtClean="0"/>
              <a:t>یا </a:t>
            </a:r>
            <a:r>
              <a:rPr lang="fa-IR" sz="2800" dirty="0" smtClean="0"/>
              <a:t>دست كم به خطاكار </a:t>
            </a:r>
            <a:r>
              <a:rPr lang="fa-IR" sz="2800" dirty="0" smtClean="0"/>
              <a:t>بیاموزد </a:t>
            </a:r>
            <a:r>
              <a:rPr lang="fa-IR" sz="2800" dirty="0" smtClean="0"/>
              <a:t>كه در صورت تكرار </a:t>
            </a:r>
            <a:r>
              <a:rPr lang="fa-IR" sz="2800" dirty="0" smtClean="0"/>
              <a:t>موقعیت </a:t>
            </a:r>
            <a:r>
              <a:rPr lang="fa-IR" sz="2800" dirty="0" smtClean="0"/>
              <a:t>به گونه </a:t>
            </a:r>
            <a:r>
              <a:rPr lang="fa-IR" sz="2800" dirty="0" smtClean="0"/>
              <a:t>ای </a:t>
            </a:r>
            <a:r>
              <a:rPr lang="fa-IR" sz="2800" dirty="0" smtClean="0"/>
              <a:t>بهتر عمل كند.</a:t>
            </a:r>
            <a:endParaRPr lang="en-US" sz="2800" dirty="0" smtClean="0"/>
          </a:p>
          <a:p>
            <a:pPr eaLnBrk="1" hangingPunct="1"/>
            <a:r>
              <a:rPr lang="fa-IR" sz="2800" dirty="0" smtClean="0"/>
              <a:t>باید </a:t>
            </a:r>
            <a:r>
              <a:rPr lang="fa-IR" sz="2800" dirty="0" smtClean="0">
                <a:solidFill>
                  <a:srgbClr val="FF0000"/>
                </a:solidFill>
              </a:rPr>
              <a:t>مساواتی</a:t>
            </a:r>
            <a:r>
              <a:rPr lang="fa-IR" sz="2800" dirty="0" smtClean="0"/>
              <a:t> </a:t>
            </a:r>
            <a:r>
              <a:rPr lang="fa-IR" sz="2800" dirty="0" smtClean="0"/>
              <a:t>به شكل عدالت برابر، </a:t>
            </a:r>
            <a:r>
              <a:rPr lang="fa-IR" sz="2800" dirty="0" smtClean="0"/>
              <a:t>برای </a:t>
            </a:r>
            <a:r>
              <a:rPr lang="fa-IR" sz="2800" dirty="0" smtClean="0"/>
              <a:t>همه وجود داشته باشد.</a:t>
            </a:r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Content Placeholder 2"/>
          <p:cNvSpPr>
            <a:spLocks noGrp="1"/>
          </p:cNvSpPr>
          <p:nvPr>
            <p:ph type="subTitle" sz="quarter" idx="4294967295"/>
          </p:nvPr>
        </p:nvSpPr>
        <p:spPr>
          <a:xfrm>
            <a:off x="2743200" y="2971800"/>
            <a:ext cx="6400800" cy="1752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fa-IR" sz="8000" dirty="0" smtClean="0"/>
              <a:t>2. </a:t>
            </a:r>
            <a:r>
              <a:rPr lang="fa-IR" sz="8000" dirty="0" smtClean="0"/>
              <a:t>دیدگاه </a:t>
            </a:r>
            <a:r>
              <a:rPr lang="fa-IR" sz="8000" dirty="0" smtClean="0"/>
              <a:t>كلبرگ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b="1" smtClean="0"/>
              <a:t>مراحل رشد اخلاقی</a:t>
            </a:r>
            <a:endParaRPr lang="fa-IR" smtClean="0"/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fa-IR" dirty="0" smtClean="0"/>
              <a:t>مرحله </a:t>
            </a:r>
            <a:r>
              <a:rPr lang="fa-IR" dirty="0" smtClean="0"/>
              <a:t>پیش اخلاقی یا </a:t>
            </a:r>
            <a:r>
              <a:rPr lang="fa-IR" dirty="0" smtClean="0"/>
              <a:t>اخلاق </a:t>
            </a:r>
            <a:r>
              <a:rPr lang="fa-IR" dirty="0" smtClean="0"/>
              <a:t>پیش قراردادی </a:t>
            </a:r>
            <a:r>
              <a:rPr lang="fa-IR" dirty="0" smtClean="0"/>
              <a:t>دوره </a:t>
            </a:r>
            <a:r>
              <a:rPr lang="fa-IR" dirty="0" smtClean="0"/>
              <a:t>كودكستانی</a:t>
            </a:r>
            <a:endParaRPr lang="fa-IR" i="1" dirty="0" smtClean="0"/>
          </a:p>
          <a:p>
            <a:pPr eaLnBrk="1" hangingPunct="1">
              <a:lnSpc>
                <a:spcPct val="150000"/>
              </a:lnSpc>
            </a:pPr>
            <a:r>
              <a:rPr lang="fa-IR" dirty="0" smtClean="0"/>
              <a:t>اخلاق </a:t>
            </a:r>
            <a:r>
              <a:rPr lang="fa-IR" dirty="0" smtClean="0"/>
              <a:t>قراردادی </a:t>
            </a:r>
            <a:r>
              <a:rPr lang="fa-IR" dirty="0" smtClean="0"/>
              <a:t>دوره </a:t>
            </a:r>
            <a:r>
              <a:rPr lang="fa-IR" dirty="0" smtClean="0"/>
              <a:t>دبستانی </a:t>
            </a:r>
            <a:r>
              <a:rPr lang="fa-IR" dirty="0" smtClean="0"/>
              <a:t>بنا </a:t>
            </a:r>
            <a:r>
              <a:rPr lang="fa-IR" dirty="0" smtClean="0"/>
              <a:t>می </a:t>
            </a:r>
            <a:r>
              <a:rPr lang="fa-IR" dirty="0" smtClean="0"/>
              <a:t>شود</a:t>
            </a:r>
          </a:p>
          <a:p>
            <a:pPr eaLnBrk="1" hangingPunct="1">
              <a:lnSpc>
                <a:spcPct val="150000"/>
              </a:lnSpc>
            </a:pPr>
            <a:r>
              <a:rPr lang="fa-IR" dirty="0" smtClean="0"/>
              <a:t>اخلاق دوره </a:t>
            </a:r>
            <a:r>
              <a:rPr lang="fa-IR" dirty="0" smtClean="0"/>
              <a:t>نوجوانی </a:t>
            </a:r>
            <a:r>
              <a:rPr lang="fa-IR" dirty="0" smtClean="0"/>
              <a:t>از نوع </a:t>
            </a:r>
            <a:r>
              <a:rPr lang="fa-IR" dirty="0" smtClean="0">
                <a:solidFill>
                  <a:srgbClr val="FF0000"/>
                </a:solidFill>
              </a:rPr>
              <a:t>اخلاق فوق </a:t>
            </a:r>
            <a:r>
              <a:rPr lang="fa-IR" dirty="0" smtClean="0">
                <a:solidFill>
                  <a:srgbClr val="FF0000"/>
                </a:solidFill>
              </a:rPr>
              <a:t>قراردادی </a:t>
            </a:r>
            <a:r>
              <a:rPr lang="fa-IR" dirty="0" smtClean="0">
                <a:solidFill>
                  <a:srgbClr val="FF0000"/>
                </a:solidFill>
              </a:rPr>
              <a:t>و </a:t>
            </a:r>
            <a:r>
              <a:rPr lang="fa-IR" dirty="0" smtClean="0">
                <a:solidFill>
                  <a:srgbClr val="FF0000"/>
                </a:solidFill>
              </a:rPr>
              <a:t>خودمختاری </a:t>
            </a:r>
            <a:r>
              <a:rPr lang="fa-IR" dirty="0" smtClean="0"/>
              <a:t>است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dirty="0" smtClean="0"/>
              <a:t>اخلاق مرحله </a:t>
            </a:r>
            <a:r>
              <a:rPr lang="fa-IR" dirty="0" smtClean="0"/>
              <a:t>نوجوانی</a:t>
            </a:r>
            <a:endParaRPr lang="fa-IR" dirty="0" smtClean="0"/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915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a-IR" sz="2500" dirty="0" smtClean="0"/>
              <a:t>اخلاق مرحله </a:t>
            </a:r>
            <a:r>
              <a:rPr lang="fa-IR" sz="2500" dirty="0" smtClean="0"/>
              <a:t>نوجوانی، نوعی تصمیم گیری اخلاقی </a:t>
            </a:r>
            <a:r>
              <a:rPr lang="fa-IR" sz="2500" dirty="0" smtClean="0"/>
              <a:t>است و شخص با </a:t>
            </a:r>
            <a:r>
              <a:rPr lang="fa-IR" sz="2500" dirty="0" smtClean="0">
                <a:solidFill>
                  <a:srgbClr val="FF0000"/>
                </a:solidFill>
              </a:rPr>
              <a:t>انتخاب خود</a:t>
            </a:r>
            <a:r>
              <a:rPr lang="fa-IR" sz="2500" dirty="0" smtClean="0"/>
              <a:t> اصول </a:t>
            </a:r>
            <a:r>
              <a:rPr lang="fa-IR" sz="2500" dirty="0" smtClean="0"/>
              <a:t>اخلاقی معینی </a:t>
            </a:r>
            <a:r>
              <a:rPr lang="fa-IR" sz="2500" dirty="0" smtClean="0"/>
              <a:t>را دنبال </a:t>
            </a:r>
            <a:r>
              <a:rPr lang="fa-IR" sz="2500" dirty="0" smtClean="0"/>
              <a:t>می </a:t>
            </a:r>
            <a:r>
              <a:rPr lang="fa-IR" sz="2500" dirty="0" smtClean="0"/>
              <a:t>كند. </a:t>
            </a:r>
          </a:p>
          <a:p>
            <a:pPr eaLnBrk="1" hangingPunct="1">
              <a:lnSpc>
                <a:spcPct val="90000"/>
              </a:lnSpc>
            </a:pPr>
            <a:r>
              <a:rPr lang="fa-IR" sz="2500" dirty="0" smtClean="0"/>
              <a:t>پایه اساسی </a:t>
            </a:r>
            <a:r>
              <a:rPr lang="fa-IR" sz="2500" dirty="0" smtClean="0"/>
              <a:t>اخلاق </a:t>
            </a:r>
            <a:r>
              <a:rPr lang="fa-IR" sz="2500" dirty="0" smtClean="0"/>
              <a:t>این </a:t>
            </a:r>
            <a:r>
              <a:rPr lang="fa-IR" sz="2500" dirty="0" smtClean="0"/>
              <a:t>دوره، </a:t>
            </a:r>
            <a:r>
              <a:rPr lang="fa-IR" sz="2500" dirty="0" smtClean="0">
                <a:solidFill>
                  <a:srgbClr val="FF0000"/>
                </a:solidFill>
              </a:rPr>
              <a:t>اصول جهان شمول عدالت </a:t>
            </a:r>
            <a:r>
              <a:rPr lang="fa-IR" sz="2500" dirty="0" smtClean="0"/>
              <a:t>به عنوان </a:t>
            </a:r>
            <a:r>
              <a:rPr lang="fa-IR" sz="2500" dirty="0" smtClean="0"/>
              <a:t>بنیاد تصمیم گیری </a:t>
            </a:r>
            <a:r>
              <a:rPr lang="fa-IR" sz="2500" dirty="0" smtClean="0"/>
              <a:t>در مسائل </a:t>
            </a:r>
            <a:r>
              <a:rPr lang="fa-IR" sz="2500" dirty="0" smtClean="0"/>
              <a:t>اخلاقی </a:t>
            </a:r>
            <a:r>
              <a:rPr lang="fa-IR" sz="2500" dirty="0" smtClean="0"/>
              <a:t>است كه </a:t>
            </a:r>
            <a:r>
              <a:rPr lang="fa-IR" sz="2500" dirty="0" smtClean="0"/>
              <a:t>می </a:t>
            </a:r>
            <a:r>
              <a:rPr lang="fa-IR" sz="2500" dirty="0" smtClean="0"/>
              <a:t>تواند به اصول </a:t>
            </a:r>
            <a:r>
              <a:rPr lang="fa-IR" sz="2500" dirty="0" smtClean="0"/>
              <a:t>دیگری </a:t>
            </a:r>
            <a:r>
              <a:rPr lang="fa-IR" sz="2500" dirty="0" smtClean="0"/>
              <a:t>همچون حقوق </a:t>
            </a:r>
            <a:r>
              <a:rPr lang="fa-IR" sz="2500" dirty="0" smtClean="0"/>
              <a:t>اجتماعی، برابری </a:t>
            </a:r>
            <a:r>
              <a:rPr lang="fa-IR" sz="2500" dirty="0" smtClean="0"/>
              <a:t>و حق </a:t>
            </a:r>
            <a:r>
              <a:rPr lang="fa-IR" sz="2500" dirty="0" smtClean="0"/>
              <a:t>تعیین </a:t>
            </a:r>
            <a:r>
              <a:rPr lang="fa-IR" sz="2500" dirty="0" smtClean="0"/>
              <a:t>سرنوشت </a:t>
            </a:r>
            <a:r>
              <a:rPr lang="fa-IR" sz="2500" dirty="0" smtClean="0"/>
              <a:t>تعمیم یابد</a:t>
            </a:r>
            <a:r>
              <a:rPr lang="fa-IR" sz="2500" dirty="0" smtClean="0"/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fa-IR" sz="2500" dirty="0" smtClean="0"/>
              <a:t>در </a:t>
            </a:r>
            <a:r>
              <a:rPr lang="fa-IR" sz="2500" dirty="0" smtClean="0"/>
              <a:t>این </a:t>
            </a:r>
            <a:r>
              <a:rPr lang="fa-IR" sz="2500" dirty="0" smtClean="0"/>
              <a:t>مرحله است كه اخلاق فرد </a:t>
            </a:r>
            <a:r>
              <a:rPr lang="fa-IR" sz="2500" dirty="0" smtClean="0"/>
              <a:t>می </a:t>
            </a:r>
            <a:r>
              <a:rPr lang="fa-IR" sz="2500" dirty="0" smtClean="0"/>
              <a:t>تواند از اصول مربوط به </a:t>
            </a:r>
            <a:r>
              <a:rPr lang="fa-IR" sz="2500" dirty="0" smtClean="0"/>
              <a:t>قراردادهای اجتماعی نیز </a:t>
            </a:r>
            <a:r>
              <a:rPr lang="fa-IR" sz="2500" dirty="0" smtClean="0"/>
              <a:t>فراتر رود و </a:t>
            </a:r>
            <a:r>
              <a:rPr lang="fa-IR" sz="2500" dirty="0" smtClean="0"/>
              <a:t>حتی </a:t>
            </a:r>
            <a:r>
              <a:rPr lang="fa-IR" sz="2500" dirty="0" smtClean="0"/>
              <a:t>ضرورت </a:t>
            </a:r>
            <a:r>
              <a:rPr lang="fa-IR" sz="2500" dirty="0" smtClean="0">
                <a:solidFill>
                  <a:srgbClr val="FF0000"/>
                </a:solidFill>
              </a:rPr>
              <a:t>نافرمانی </a:t>
            </a:r>
            <a:r>
              <a:rPr lang="fa-IR" sz="2500" dirty="0" smtClean="0"/>
              <a:t>از </a:t>
            </a:r>
            <a:r>
              <a:rPr lang="fa-IR" sz="2500" dirty="0" smtClean="0"/>
              <a:t>برخی قراردادهای اجتماعی </a:t>
            </a:r>
            <a:r>
              <a:rPr lang="fa-IR" sz="2500" dirty="0" smtClean="0"/>
              <a:t>نامطلوب را موجّه بداند.</a:t>
            </a:r>
          </a:p>
          <a:p>
            <a:pPr eaLnBrk="1" hangingPunct="1">
              <a:lnSpc>
                <a:spcPct val="90000"/>
              </a:lnSpc>
            </a:pPr>
            <a:r>
              <a:rPr lang="fa-IR" sz="2500" i="1" dirty="0" smtClean="0"/>
              <a:t>كلبرگ</a:t>
            </a:r>
            <a:r>
              <a:rPr lang="fa-IR" sz="2500" dirty="0" smtClean="0"/>
              <a:t> معتقد است در </a:t>
            </a:r>
            <a:r>
              <a:rPr lang="fa-IR" sz="2500" dirty="0" smtClean="0"/>
              <a:t>حالی </a:t>
            </a:r>
            <a:r>
              <a:rPr lang="fa-IR" sz="2500" dirty="0" smtClean="0"/>
              <a:t>كه رشد شناخت (</a:t>
            </a:r>
            <a:r>
              <a:rPr lang="fa-IR" sz="2500" dirty="0" smtClean="0"/>
              <a:t>برای </a:t>
            </a:r>
            <a:r>
              <a:rPr lang="fa-IR" sz="2500" dirty="0" smtClean="0"/>
              <a:t>مثال، </a:t>
            </a:r>
            <a:r>
              <a:rPr lang="fa-IR" sz="2500" dirty="0" smtClean="0"/>
              <a:t>رسیدن </a:t>
            </a:r>
            <a:r>
              <a:rPr lang="fa-IR" sz="2500" dirty="0" smtClean="0"/>
              <a:t>به مرحله </a:t>
            </a:r>
            <a:r>
              <a:rPr lang="fa-IR" sz="2500" dirty="0" smtClean="0"/>
              <a:t>عملیات صوری) </a:t>
            </a:r>
            <a:r>
              <a:rPr lang="fa-IR" sz="2500" dirty="0" smtClean="0"/>
              <a:t>رشد </a:t>
            </a:r>
            <a:r>
              <a:rPr lang="fa-IR" sz="2500" dirty="0" smtClean="0"/>
              <a:t>اخلاقی </a:t>
            </a:r>
            <a:r>
              <a:rPr lang="fa-IR" sz="2500" dirty="0" smtClean="0"/>
              <a:t>را </a:t>
            </a:r>
            <a:r>
              <a:rPr lang="fa-IR" sz="2500" dirty="0" smtClean="0"/>
              <a:t>تضمین نمی </a:t>
            </a:r>
            <a:r>
              <a:rPr lang="fa-IR" sz="2500" dirty="0" smtClean="0"/>
              <a:t>كند، </a:t>
            </a:r>
            <a:r>
              <a:rPr lang="fa-IR" sz="2500" dirty="0" smtClean="0"/>
              <a:t>ولی </a:t>
            </a:r>
            <a:r>
              <a:rPr lang="fa-IR" sz="2500" dirty="0" smtClean="0"/>
              <a:t>ممكن است شرط لازم </a:t>
            </a:r>
            <a:r>
              <a:rPr lang="fa-IR" sz="2500" dirty="0" smtClean="0"/>
              <a:t>برای </a:t>
            </a:r>
            <a:r>
              <a:rPr lang="fa-IR" sz="2500" dirty="0" smtClean="0"/>
              <a:t>وقوع آن باشد. </a:t>
            </a:r>
            <a:endParaRPr lang="en-US" sz="25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dirty="0" smtClean="0"/>
              <a:t>3. </a:t>
            </a:r>
            <a:r>
              <a:rPr lang="fa-IR" dirty="0" smtClean="0"/>
              <a:t>دیدگاه </a:t>
            </a:r>
            <a:r>
              <a:rPr lang="fa-IR" dirty="0" smtClean="0"/>
              <a:t>دبس</a:t>
            </a:r>
          </a:p>
        </p:txBody>
      </p:sp>
      <p:sp>
        <p:nvSpPr>
          <p:cNvPr id="47107" name="Text Placeholder 3"/>
          <p:cNvSpPr>
            <a:spLocks noGrp="1"/>
          </p:cNvSpPr>
          <p:nvPr>
            <p:ph idx="1"/>
          </p:nvPr>
        </p:nvSpPr>
        <p:spPr>
          <a:xfrm>
            <a:off x="152400" y="2209800"/>
            <a:ext cx="8915400" cy="4114800"/>
          </a:xfrm>
        </p:spPr>
        <p:txBody>
          <a:bodyPr/>
          <a:lstStyle/>
          <a:p>
            <a:pPr eaLnBrk="1" hangingPunct="1"/>
            <a:r>
              <a:rPr lang="fa-IR" i="1" dirty="0" smtClean="0"/>
              <a:t>موریس </a:t>
            </a:r>
            <a:r>
              <a:rPr lang="fa-IR" i="1" dirty="0" smtClean="0"/>
              <a:t>دبس</a:t>
            </a:r>
            <a:r>
              <a:rPr lang="fa-IR" dirty="0" smtClean="0"/>
              <a:t> رشد </a:t>
            </a:r>
            <a:r>
              <a:rPr lang="fa-IR" dirty="0" smtClean="0"/>
              <a:t>اخلاقی </a:t>
            </a:r>
            <a:r>
              <a:rPr lang="fa-IR" dirty="0" smtClean="0"/>
              <a:t>و </a:t>
            </a:r>
            <a:r>
              <a:rPr lang="fa-IR" dirty="0" smtClean="0"/>
              <a:t>ارزشی نوجوانی </a:t>
            </a:r>
            <a:r>
              <a:rPr lang="fa-IR" dirty="0" smtClean="0"/>
              <a:t>را به سه مرحله متفاوت </a:t>
            </a:r>
            <a:r>
              <a:rPr lang="fa-IR" dirty="0" smtClean="0"/>
              <a:t>تقسیم </a:t>
            </a:r>
            <a:r>
              <a:rPr lang="fa-IR" dirty="0" smtClean="0"/>
              <a:t>كرده است :</a:t>
            </a:r>
            <a:endParaRPr lang="en-US" dirty="0" smtClean="0"/>
          </a:p>
          <a:p>
            <a:pPr eaLnBrk="1" hangingPunct="1">
              <a:lnSpc>
                <a:spcPct val="150000"/>
              </a:lnSpc>
            </a:pPr>
            <a:r>
              <a:rPr lang="fa-IR" dirty="0" smtClean="0"/>
              <a:t>اول، مرحله اخلاق بسته</a:t>
            </a:r>
          </a:p>
          <a:p>
            <a:pPr eaLnBrk="1" hangingPunct="1">
              <a:lnSpc>
                <a:spcPct val="150000"/>
              </a:lnSpc>
            </a:pPr>
            <a:r>
              <a:rPr lang="fa-IR" dirty="0" smtClean="0"/>
              <a:t>دوم، مرحله اخلاق باز</a:t>
            </a:r>
          </a:p>
          <a:p>
            <a:pPr eaLnBrk="1" hangingPunct="1">
              <a:lnSpc>
                <a:spcPct val="150000"/>
              </a:lnSpc>
            </a:pPr>
            <a:r>
              <a:rPr lang="fa-IR" dirty="0" smtClean="0"/>
              <a:t>سوم، مرحله اخلاق ارزش هاست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229600" cy="1143000"/>
          </a:xfrm>
        </p:spPr>
        <p:txBody>
          <a:bodyPr/>
          <a:lstStyle/>
          <a:p>
            <a:pPr algn="r" eaLnBrk="1" hangingPunct="1"/>
            <a:r>
              <a:rPr lang="fa-IR" smtClean="0"/>
              <a:t>مراحل رشد اخلاقی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1143000" y="2209800"/>
            <a:ext cx="7772400" cy="4114800"/>
          </a:xfrm>
        </p:spPr>
        <p:txBody>
          <a:bodyPr/>
          <a:lstStyle/>
          <a:p>
            <a:pPr eaLnBrk="1" hangingPunct="1"/>
            <a:r>
              <a:rPr lang="fa-IR" dirty="0" smtClean="0">
                <a:solidFill>
                  <a:srgbClr val="FF0000"/>
                </a:solidFill>
              </a:rPr>
              <a:t>اول، مرحله اخلاق بسته</a:t>
            </a:r>
            <a:r>
              <a:rPr lang="fa-IR" dirty="0" smtClean="0"/>
              <a:t> </a:t>
            </a:r>
            <a:r>
              <a:rPr lang="fa-IR" dirty="0" smtClean="0"/>
              <a:t>یا </a:t>
            </a:r>
            <a:r>
              <a:rPr lang="fa-IR" dirty="0" smtClean="0"/>
              <a:t>اخلاق </a:t>
            </a:r>
            <a:r>
              <a:rPr lang="fa-IR" dirty="0" smtClean="0"/>
              <a:t>مبتنی </a:t>
            </a:r>
            <a:r>
              <a:rPr lang="fa-IR" dirty="0" smtClean="0"/>
              <a:t>بر دستورات و مقررات و </a:t>
            </a:r>
            <a:r>
              <a:rPr lang="fa-IR" dirty="0" smtClean="0"/>
              <a:t>قوانینی </a:t>
            </a:r>
            <a:r>
              <a:rPr lang="fa-IR" dirty="0" smtClean="0"/>
              <a:t>كه از جانب </a:t>
            </a:r>
            <a:r>
              <a:rPr lang="fa-IR" dirty="0" smtClean="0"/>
              <a:t>دیگران </a:t>
            </a:r>
            <a:r>
              <a:rPr lang="fa-IR" dirty="0" smtClean="0"/>
              <a:t>وضع شده است و نوجوان از </a:t>
            </a:r>
            <a:r>
              <a:rPr lang="fa-IR" dirty="0" smtClean="0"/>
              <a:t>آنان اطاعت می </a:t>
            </a:r>
            <a:r>
              <a:rPr lang="fa-IR" dirty="0" smtClean="0"/>
              <a:t>كند.</a:t>
            </a:r>
          </a:p>
          <a:p>
            <a:pPr eaLnBrk="1" hangingPunct="1"/>
            <a:r>
              <a:rPr lang="fa-IR" dirty="0" smtClean="0"/>
              <a:t>نوجوان سعی در عمل به اصولی دارد که از طرف افراد مهم برای آنان ، یا داده می شود</a:t>
            </a:r>
            <a:endParaRPr lang="en-US" dirty="0" smtClean="0"/>
          </a:p>
        </p:txBody>
      </p:sp>
      <p:pic>
        <p:nvPicPr>
          <p:cNvPr id="50180" name="Picture 5" descr="D:\فایل ع\GIF Animation\bellsnwhistles_com Animated Graphics - animated pictures and icons - page 33 -_files\1asp09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15350" y="571500"/>
            <a:ext cx="47625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229600" cy="1143000"/>
          </a:xfrm>
        </p:spPr>
        <p:txBody>
          <a:bodyPr/>
          <a:lstStyle/>
          <a:p>
            <a:pPr algn="r" eaLnBrk="1" hangingPunct="1"/>
            <a:r>
              <a:rPr lang="fa-IR" smtClean="0"/>
              <a:t>مراحل رشد اخلاقی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a-IR" sz="2900" dirty="0" smtClean="0">
                <a:solidFill>
                  <a:srgbClr val="FF0000"/>
                </a:solidFill>
              </a:rPr>
              <a:t>دوم، مرحله اخلاق باز</a:t>
            </a:r>
            <a:r>
              <a:rPr lang="fa-IR" sz="2900" dirty="0" smtClean="0"/>
              <a:t> كه به صورت </a:t>
            </a:r>
            <a:r>
              <a:rPr lang="fa-IR" sz="2900" dirty="0" smtClean="0"/>
              <a:t>فردی </a:t>
            </a:r>
            <a:r>
              <a:rPr lang="fa-IR" sz="2900" dirty="0" smtClean="0"/>
              <a:t>بروز </a:t>
            </a:r>
            <a:r>
              <a:rPr lang="fa-IR" sz="2900" dirty="0" smtClean="0"/>
              <a:t>می </a:t>
            </a:r>
            <a:r>
              <a:rPr lang="fa-IR" sz="2900" dirty="0" smtClean="0"/>
              <a:t>كند و جنبه </a:t>
            </a:r>
            <a:r>
              <a:rPr lang="fa-IR" sz="2900" dirty="0" smtClean="0"/>
              <a:t>تمایل شخصی </a:t>
            </a:r>
            <a:r>
              <a:rPr lang="fa-IR" sz="2900" dirty="0" smtClean="0"/>
              <a:t>دارد. </a:t>
            </a:r>
            <a:r>
              <a:rPr lang="fa-IR" sz="2900" dirty="0" smtClean="0"/>
              <a:t>این </a:t>
            </a:r>
            <a:r>
              <a:rPr lang="fa-IR" sz="2900" dirty="0" smtClean="0"/>
              <a:t>اخلاق ، به صورت مخالفت با ارزش </a:t>
            </a:r>
            <a:r>
              <a:rPr lang="fa-IR" sz="2900" dirty="0" smtClean="0"/>
              <a:t>های خانوادگی </a:t>
            </a:r>
            <a:r>
              <a:rPr lang="fa-IR" sz="2900" dirty="0" smtClean="0"/>
              <a:t>و </a:t>
            </a:r>
            <a:r>
              <a:rPr lang="fa-IR" sz="2900" dirty="0" smtClean="0"/>
              <a:t>محیطی </a:t>
            </a:r>
            <a:r>
              <a:rPr lang="fa-IR" sz="2900" dirty="0" smtClean="0"/>
              <a:t>را به خود </a:t>
            </a:r>
            <a:r>
              <a:rPr lang="fa-IR" sz="2900" dirty="0" smtClean="0"/>
              <a:t>می گیرد </a:t>
            </a:r>
            <a:r>
              <a:rPr lang="fa-IR" sz="2900" dirty="0" smtClean="0"/>
              <a:t>و نوجوان </a:t>
            </a:r>
            <a:r>
              <a:rPr lang="fa-IR" sz="2900" dirty="0" smtClean="0"/>
              <a:t>پیوسته </a:t>
            </a:r>
            <a:r>
              <a:rPr lang="fa-IR" sz="2900" dirty="0" smtClean="0"/>
              <a:t>به </a:t>
            </a:r>
            <a:r>
              <a:rPr lang="fa-IR" sz="2900" dirty="0" smtClean="0"/>
              <a:t>سوی حیات شخصی </a:t>
            </a:r>
            <a:r>
              <a:rPr lang="fa-IR" sz="2900" dirty="0" smtClean="0"/>
              <a:t>تر و </a:t>
            </a:r>
            <a:r>
              <a:rPr lang="fa-IR" sz="2900" dirty="0" smtClean="0"/>
              <a:t>خصوصی </a:t>
            </a:r>
            <a:r>
              <a:rPr lang="fa-IR" sz="2900" dirty="0" smtClean="0"/>
              <a:t>تر </a:t>
            </a:r>
            <a:r>
              <a:rPr lang="fa-IR" sz="2900" dirty="0" smtClean="0"/>
              <a:t>می </a:t>
            </a:r>
            <a:r>
              <a:rPr lang="fa-IR" sz="2900" dirty="0" smtClean="0"/>
              <a:t>رود و </a:t>
            </a:r>
            <a:r>
              <a:rPr lang="fa-IR" sz="2900" dirty="0" smtClean="0"/>
              <a:t>می </a:t>
            </a:r>
            <a:r>
              <a:rPr lang="fa-IR" sz="2900" dirty="0" smtClean="0"/>
              <a:t>خواهد آزاد باشد تا بتواند به </a:t>
            </a:r>
            <a:r>
              <a:rPr lang="fa-IR" sz="2900" dirty="0" smtClean="0"/>
              <a:t>میل </a:t>
            </a:r>
            <a:r>
              <a:rPr lang="fa-IR" sz="2900" dirty="0" smtClean="0"/>
              <a:t>خود رفتار كند. </a:t>
            </a:r>
          </a:p>
          <a:p>
            <a:pPr eaLnBrk="1" hangingPunct="1">
              <a:lnSpc>
                <a:spcPct val="90000"/>
              </a:lnSpc>
            </a:pPr>
            <a:r>
              <a:rPr lang="fa-IR" sz="2900" dirty="0" smtClean="0"/>
              <a:t>در خصوص انتخاب </a:t>
            </a:r>
            <a:r>
              <a:rPr lang="fa-IR" sz="2900" dirty="0" smtClean="0"/>
              <a:t>های </a:t>
            </a:r>
            <a:r>
              <a:rPr lang="fa-IR" sz="2900" dirty="0" smtClean="0"/>
              <a:t>خود احساسات تند و مبالغه </a:t>
            </a:r>
            <a:r>
              <a:rPr lang="fa-IR" sz="2900" dirty="0" smtClean="0"/>
              <a:t>آمیزی </a:t>
            </a:r>
            <a:r>
              <a:rPr lang="fa-IR" sz="2900" dirty="0" smtClean="0"/>
              <a:t>دارد و اعمال خود را از </a:t>
            </a:r>
            <a:r>
              <a:rPr lang="fa-IR" sz="2900" dirty="0" smtClean="0"/>
              <a:t>روی این </a:t>
            </a:r>
            <a:r>
              <a:rPr lang="fa-IR" sz="2900" dirty="0" smtClean="0"/>
              <a:t>احساسات </a:t>
            </a:r>
            <a:r>
              <a:rPr lang="fa-IR" sz="2900" dirty="0" smtClean="0"/>
              <a:t>تنظیم می </a:t>
            </a:r>
            <a:r>
              <a:rPr lang="fa-IR" sz="2900" dirty="0" smtClean="0"/>
              <a:t>كند. به </a:t>
            </a:r>
            <a:r>
              <a:rPr lang="fa-IR" sz="2900" dirty="0" smtClean="0"/>
              <a:t>تدریج </a:t>
            </a:r>
            <a:r>
              <a:rPr lang="fa-IR" sz="2900" dirty="0" smtClean="0"/>
              <a:t>كه فرد به اواخر دوره </a:t>
            </a:r>
            <a:r>
              <a:rPr lang="fa-IR" sz="2900" dirty="0" smtClean="0"/>
              <a:t>نوجوانی </a:t>
            </a:r>
            <a:r>
              <a:rPr lang="fa-IR" sz="2900" dirty="0" smtClean="0"/>
              <a:t>و به آستانه </a:t>
            </a:r>
            <a:r>
              <a:rPr lang="fa-IR" sz="2900" dirty="0" smtClean="0"/>
              <a:t>جوانی می </a:t>
            </a:r>
            <a:r>
              <a:rPr lang="fa-IR" sz="2900" dirty="0" smtClean="0"/>
              <a:t>رسد </a:t>
            </a:r>
            <a:r>
              <a:rPr lang="fa-IR" sz="2900" dirty="0" smtClean="0"/>
              <a:t>میل </a:t>
            </a:r>
            <a:r>
              <a:rPr lang="fa-IR" sz="2900" dirty="0" smtClean="0"/>
              <a:t>به </a:t>
            </a:r>
            <a:r>
              <a:rPr lang="fa-IR" sz="2900" dirty="0" smtClean="0"/>
              <a:t>زندگی </a:t>
            </a:r>
            <a:r>
              <a:rPr lang="fa-IR" sz="2900" dirty="0" smtClean="0"/>
              <a:t>پاك تر و سخاوت مندانه تر و </a:t>
            </a:r>
            <a:r>
              <a:rPr lang="fa-IR" sz="2900" dirty="0" smtClean="0"/>
              <a:t>بی </a:t>
            </a:r>
            <a:r>
              <a:rPr lang="fa-IR" sz="2900" dirty="0" smtClean="0"/>
              <a:t>غرضانه تر در او </a:t>
            </a:r>
            <a:r>
              <a:rPr lang="fa-IR" sz="2900" dirty="0" smtClean="0"/>
              <a:t>پیدا می </a:t>
            </a:r>
            <a:r>
              <a:rPr lang="fa-IR" sz="2900" dirty="0" smtClean="0"/>
              <a:t>شود و به </a:t>
            </a:r>
            <a:r>
              <a:rPr lang="fa-IR" sz="2900" dirty="0" smtClean="0"/>
              <a:t>تحسین </a:t>
            </a:r>
            <a:r>
              <a:rPr lang="fa-IR" sz="2900" dirty="0" smtClean="0"/>
              <a:t>و </a:t>
            </a:r>
            <a:r>
              <a:rPr lang="fa-IR" sz="2900" dirty="0" smtClean="0"/>
              <a:t>تمجید پرشوری </a:t>
            </a:r>
            <a:r>
              <a:rPr lang="fa-IR" sz="2900" dirty="0" smtClean="0"/>
              <a:t>از </a:t>
            </a:r>
            <a:r>
              <a:rPr lang="fa-IR" sz="2900" dirty="0" smtClean="0"/>
              <a:t>خوبی </a:t>
            </a:r>
            <a:r>
              <a:rPr lang="fa-IR" sz="2900" dirty="0" smtClean="0"/>
              <a:t>ها و </a:t>
            </a:r>
            <a:r>
              <a:rPr lang="fa-IR" sz="2900" dirty="0" smtClean="0"/>
              <a:t>زیبایی </a:t>
            </a:r>
            <a:r>
              <a:rPr lang="fa-IR" sz="2900" dirty="0" smtClean="0"/>
              <a:t>ها </a:t>
            </a:r>
            <a:r>
              <a:rPr lang="fa-IR" sz="2900" dirty="0" smtClean="0"/>
              <a:t>می </a:t>
            </a:r>
            <a:r>
              <a:rPr lang="fa-IR" sz="2900" dirty="0" smtClean="0"/>
              <a:t>پردازد.</a:t>
            </a:r>
            <a:endParaRPr lang="en-US" sz="2900" dirty="0" smtClean="0"/>
          </a:p>
        </p:txBody>
      </p:sp>
      <p:pic>
        <p:nvPicPr>
          <p:cNvPr id="51204" name="Picture 5" descr="D:\فایل ع\GIF Animation\bellsnwhistles_com Animated Graphics - animated pictures and icons - page 33 -_files\1asp09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91550" y="571500"/>
            <a:ext cx="4762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dirty="0" smtClean="0"/>
              <a:t>اهمیت </a:t>
            </a:r>
            <a:r>
              <a:rPr lang="fa-IR" dirty="0" smtClean="0"/>
              <a:t>نوجوانى از </a:t>
            </a:r>
            <a:r>
              <a:rPr lang="fa-IR" dirty="0" smtClean="0"/>
              <a:t>دیدگاه </a:t>
            </a:r>
            <a:r>
              <a:rPr lang="fa-IR" dirty="0" smtClean="0"/>
              <a:t>دانشمندان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495800"/>
          </a:xfrm>
        </p:spPr>
        <p:txBody>
          <a:bodyPr/>
          <a:lstStyle/>
          <a:p>
            <a:pPr eaLnBrk="1" hangingPunct="1"/>
            <a:r>
              <a:rPr lang="fa-IR" sz="3000" dirty="0" smtClean="0"/>
              <a:t>افلاطون </a:t>
            </a:r>
            <a:r>
              <a:rPr lang="fa-IR" sz="3000" dirty="0" smtClean="0"/>
              <a:t>این </a:t>
            </a:r>
            <a:r>
              <a:rPr lang="fa-IR" sz="3000" dirty="0" smtClean="0"/>
              <a:t>دوره را دوره شراب زدگى روان مى داند كه احساسات و عواطف بر افكار فرد </a:t>
            </a:r>
            <a:r>
              <a:rPr lang="fa-IR" sz="3000" dirty="0" smtClean="0"/>
              <a:t>چیره </a:t>
            </a:r>
            <a:r>
              <a:rPr lang="fa-IR" sz="3000" dirty="0" smtClean="0"/>
              <a:t>مى شود.</a:t>
            </a:r>
          </a:p>
          <a:p>
            <a:pPr eaLnBrk="1" hangingPunct="1"/>
            <a:r>
              <a:rPr lang="fa-IR" sz="3000" dirty="0" smtClean="0"/>
              <a:t>روسو: نوجوانى توّلد ثانوى است. استانلى هال معتقد است نوجوانى دوره طوفان و فشار بوده و نوجوانى </a:t>
            </a:r>
            <a:r>
              <a:rPr lang="fa-IR" sz="3000" dirty="0" smtClean="0"/>
              <a:t>یك </a:t>
            </a:r>
            <a:r>
              <a:rPr lang="fa-IR" sz="3000" dirty="0" smtClean="0"/>
              <a:t>جهش ناگهانى است.</a:t>
            </a:r>
          </a:p>
          <a:p>
            <a:pPr eaLnBrk="1" hangingPunct="1"/>
            <a:r>
              <a:rPr lang="fa-IR" sz="3000" dirty="0" smtClean="0"/>
              <a:t>كورت </a:t>
            </a:r>
            <a:r>
              <a:rPr lang="fa-IR" sz="3000" dirty="0" smtClean="0"/>
              <a:t>لوین </a:t>
            </a:r>
            <a:r>
              <a:rPr lang="fa-IR" sz="3000" dirty="0" smtClean="0"/>
              <a:t>آلمانى هم اعتقاد دارد كه كودك و بزرگ سال، هر كدام </a:t>
            </a:r>
            <a:r>
              <a:rPr lang="fa-IR" sz="3000" dirty="0" smtClean="0"/>
              <a:t>یك </a:t>
            </a:r>
            <a:r>
              <a:rPr lang="fa-IR" sz="3000" dirty="0" smtClean="0"/>
              <a:t>نوبت، بار كودكى و بزرگ سالى را بر دوش مى كشند، ولى نوجوان مجبور است </a:t>
            </a:r>
            <a:r>
              <a:rPr lang="fa-IR" sz="3000" dirty="0" smtClean="0"/>
              <a:t>یكجا </a:t>
            </a:r>
            <a:r>
              <a:rPr lang="fa-IR" sz="3000" dirty="0" smtClean="0"/>
              <a:t>بار هر دو را بر دوش </a:t>
            </a:r>
            <a:r>
              <a:rPr lang="fa-IR" sz="3000" dirty="0" smtClean="0"/>
              <a:t>بكشد، زیرا </a:t>
            </a:r>
            <a:r>
              <a:rPr lang="fa-IR" sz="3000" dirty="0" smtClean="0"/>
              <a:t>متعلق به هر دو مى باشد.</a:t>
            </a:r>
          </a:p>
          <a:p>
            <a:pPr eaLnBrk="1" hangingPunct="1"/>
            <a:endParaRPr lang="fa-IR" sz="3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229600" cy="1143000"/>
          </a:xfrm>
        </p:spPr>
        <p:txBody>
          <a:bodyPr/>
          <a:lstStyle/>
          <a:p>
            <a:pPr algn="r" eaLnBrk="1" hangingPunct="1"/>
            <a:r>
              <a:rPr lang="fa-IR" smtClean="0"/>
              <a:t>مراحل رشد اخلاقی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152400" y="2057400"/>
            <a:ext cx="8915400" cy="4114800"/>
          </a:xfrm>
        </p:spPr>
        <p:txBody>
          <a:bodyPr/>
          <a:lstStyle/>
          <a:p>
            <a:pPr eaLnBrk="1" hangingPunct="1"/>
            <a:r>
              <a:rPr lang="fa-IR" dirty="0" smtClean="0">
                <a:solidFill>
                  <a:srgbClr val="FF0000"/>
                </a:solidFill>
              </a:rPr>
              <a:t>سوم، مرحله اخلاق ارزش هاست</a:t>
            </a:r>
            <a:r>
              <a:rPr lang="fa-IR" dirty="0" smtClean="0"/>
              <a:t> كه در آن </a:t>
            </a:r>
            <a:r>
              <a:rPr lang="fa-IR" dirty="0" smtClean="0"/>
              <a:t>فداكاری </a:t>
            </a:r>
            <a:r>
              <a:rPr lang="fa-IR" dirty="0" smtClean="0"/>
              <a:t>و </a:t>
            </a:r>
            <a:r>
              <a:rPr lang="fa-IR" dirty="0" smtClean="0"/>
              <a:t>یكرنگی </a:t>
            </a:r>
            <a:r>
              <a:rPr lang="fa-IR" dirty="0" smtClean="0"/>
              <a:t>و </a:t>
            </a:r>
            <a:r>
              <a:rPr lang="fa-IR" dirty="0" smtClean="0"/>
              <a:t>پاكدلی </a:t>
            </a:r>
            <a:r>
              <a:rPr lang="fa-IR" dirty="0" smtClean="0"/>
              <a:t>و رحم و شفقت و </a:t>
            </a:r>
            <a:r>
              <a:rPr lang="fa-IR" dirty="0" smtClean="0"/>
              <a:t>قهرمانی </a:t>
            </a:r>
            <a:r>
              <a:rPr lang="fa-IR" dirty="0" smtClean="0"/>
              <a:t>و </a:t>
            </a:r>
            <a:r>
              <a:rPr lang="fa-IR" dirty="0" smtClean="0"/>
              <a:t>حالاتی </a:t>
            </a:r>
            <a:r>
              <a:rPr lang="fa-IR" dirty="0" smtClean="0"/>
              <a:t>مانند </a:t>
            </a:r>
            <a:r>
              <a:rPr lang="fa-IR" dirty="0" smtClean="0"/>
              <a:t>اینها اهمیت </a:t>
            </a:r>
            <a:r>
              <a:rPr lang="fa-IR" dirty="0" smtClean="0"/>
              <a:t>و ارزش </a:t>
            </a:r>
            <a:r>
              <a:rPr lang="fa-IR" dirty="0" smtClean="0"/>
              <a:t>می یابد </a:t>
            </a:r>
            <a:r>
              <a:rPr lang="fa-IR" dirty="0" smtClean="0"/>
              <a:t>و فرد با سرمشق قرار دادن انسان </a:t>
            </a:r>
            <a:r>
              <a:rPr lang="fa-IR" dirty="0" smtClean="0"/>
              <a:t>هایی </a:t>
            </a:r>
            <a:r>
              <a:rPr lang="fa-IR" dirty="0" smtClean="0"/>
              <a:t>كه </a:t>
            </a:r>
            <a:r>
              <a:rPr lang="fa-IR" dirty="0" smtClean="0"/>
              <a:t>آینه </a:t>
            </a:r>
            <a:r>
              <a:rPr lang="fa-IR" dirty="0" smtClean="0"/>
              <a:t>كمالات </a:t>
            </a:r>
            <a:r>
              <a:rPr lang="fa-IR" dirty="0" smtClean="0"/>
              <a:t>اخلاقی </a:t>
            </a:r>
            <a:r>
              <a:rPr lang="fa-IR" dirty="0" smtClean="0"/>
              <a:t>و </a:t>
            </a:r>
            <a:r>
              <a:rPr lang="fa-IR" dirty="0" smtClean="0"/>
              <a:t>فرهنگی </a:t>
            </a:r>
            <a:r>
              <a:rPr lang="fa-IR" dirty="0" smtClean="0"/>
              <a:t>و </a:t>
            </a:r>
            <a:r>
              <a:rPr lang="fa-IR" dirty="0" smtClean="0"/>
              <a:t>دینی </a:t>
            </a:r>
            <a:r>
              <a:rPr lang="fa-IR" dirty="0" smtClean="0"/>
              <a:t>هستند، به دعوت </a:t>
            </a:r>
            <a:r>
              <a:rPr lang="fa-IR" dirty="0" smtClean="0"/>
              <a:t>آنان گوش </a:t>
            </a:r>
            <a:r>
              <a:rPr lang="fa-IR" dirty="0" smtClean="0"/>
              <a:t>فرا </a:t>
            </a:r>
            <a:r>
              <a:rPr lang="fa-IR" dirty="0" smtClean="0"/>
              <a:t>می </a:t>
            </a:r>
            <a:r>
              <a:rPr lang="fa-IR" dirty="0" smtClean="0"/>
              <a:t>دهد</a:t>
            </a:r>
            <a:r>
              <a:rPr lang="fa-IR" dirty="0" smtClean="0"/>
              <a:t>.</a:t>
            </a:r>
            <a:endParaRPr lang="fa-IR" dirty="0" smtClean="0"/>
          </a:p>
        </p:txBody>
      </p:sp>
      <p:pic>
        <p:nvPicPr>
          <p:cNvPr id="52228" name="Picture 5" descr="D:\فایل ع\GIF Animation\bellsnwhistles_com Animated Graphics - animated pictures and icons - page 33 -_files\1asp09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15350" y="533400"/>
            <a:ext cx="4762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229600" cy="1143000"/>
          </a:xfrm>
        </p:spPr>
        <p:txBody>
          <a:bodyPr/>
          <a:lstStyle/>
          <a:p>
            <a:pPr algn="r" eaLnBrk="1" hangingPunct="1"/>
            <a:r>
              <a:rPr lang="fa-IR" b="1" dirty="0" smtClean="0"/>
              <a:t>مخاطرات </a:t>
            </a:r>
            <a:r>
              <a:rPr lang="fa-IR" b="1" dirty="0" smtClean="0"/>
              <a:t>اخلاقی </a:t>
            </a:r>
            <a:r>
              <a:rPr lang="fa-IR" b="1" dirty="0" smtClean="0"/>
              <a:t>دوران </a:t>
            </a:r>
            <a:r>
              <a:rPr lang="fa-IR" b="1" dirty="0" smtClean="0"/>
              <a:t>نوجوانی</a:t>
            </a:r>
            <a:endParaRPr lang="fa-IR" dirty="0" smtClean="0"/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76200" y="2057400"/>
            <a:ext cx="8991600" cy="4572000"/>
          </a:xfrm>
        </p:spPr>
        <p:txBody>
          <a:bodyPr/>
          <a:lstStyle/>
          <a:p>
            <a:pPr eaLnBrk="1" hangingPunct="1"/>
            <a:r>
              <a:rPr lang="fa-IR" sz="2600" dirty="0" smtClean="0"/>
              <a:t>بسیاری </a:t>
            </a:r>
            <a:r>
              <a:rPr lang="fa-IR" sz="2600" dirty="0" smtClean="0"/>
              <a:t>از نوجوانان مشكل دار، دچار </a:t>
            </a:r>
            <a:r>
              <a:rPr lang="fa-IR" sz="2600" dirty="0" smtClean="0">
                <a:solidFill>
                  <a:srgbClr val="FF0000"/>
                </a:solidFill>
              </a:rPr>
              <a:t>رشد </a:t>
            </a:r>
            <a:r>
              <a:rPr lang="fa-IR" sz="2600" dirty="0" smtClean="0">
                <a:solidFill>
                  <a:srgbClr val="FF0000"/>
                </a:solidFill>
              </a:rPr>
              <a:t>نایافتگی </a:t>
            </a:r>
            <a:r>
              <a:rPr lang="fa-IR" sz="2600" dirty="0" smtClean="0">
                <a:solidFill>
                  <a:srgbClr val="FF0000"/>
                </a:solidFill>
              </a:rPr>
              <a:t>و </a:t>
            </a:r>
            <a:r>
              <a:rPr lang="fa-IR" sz="2600" dirty="0" smtClean="0">
                <a:solidFill>
                  <a:srgbClr val="FF0000"/>
                </a:solidFill>
              </a:rPr>
              <a:t>خودمحوری</a:t>
            </a:r>
            <a:r>
              <a:rPr lang="fa-IR" sz="2600" dirty="0" smtClean="0"/>
              <a:t> </a:t>
            </a:r>
            <a:r>
              <a:rPr lang="fa-IR" sz="2600" dirty="0" smtClean="0"/>
              <a:t>هستند. اطاعت آنان از </a:t>
            </a:r>
            <a:r>
              <a:rPr lang="fa-IR" sz="2600" dirty="0" smtClean="0"/>
              <a:t>قوانین </a:t>
            </a:r>
            <a:r>
              <a:rPr lang="fa-IR" sz="2600" dirty="0" smtClean="0"/>
              <a:t>هنوز به </a:t>
            </a:r>
            <a:r>
              <a:rPr lang="fa-IR" sz="2600" dirty="0" smtClean="0"/>
              <a:t>دلیل </a:t>
            </a:r>
            <a:r>
              <a:rPr lang="fa-IR" sz="2600" dirty="0" smtClean="0"/>
              <a:t>نظارت افراد قدرتمند و ترس از </a:t>
            </a:r>
            <a:r>
              <a:rPr lang="fa-IR" sz="2600" dirty="0" smtClean="0"/>
              <a:t>تنبیه </a:t>
            </a:r>
            <a:r>
              <a:rPr lang="fa-IR" sz="2600" dirty="0" smtClean="0"/>
              <a:t>است. آنان به </a:t>
            </a:r>
            <a:r>
              <a:rPr lang="fa-IR" sz="2600" dirty="0" smtClean="0"/>
              <a:t>زودی یاد می گیرند </a:t>
            </a:r>
            <a:r>
              <a:rPr lang="fa-IR" sz="2600" dirty="0" smtClean="0"/>
              <a:t>كه </a:t>
            </a:r>
            <a:r>
              <a:rPr lang="fa-IR" sz="2600" dirty="0" smtClean="0"/>
              <a:t>می </a:t>
            </a:r>
            <a:r>
              <a:rPr lang="fa-IR" sz="2600" dirty="0" smtClean="0"/>
              <a:t>توانند </a:t>
            </a:r>
            <a:r>
              <a:rPr lang="fa-IR" sz="2600" dirty="0" smtClean="0"/>
              <a:t>برخی </a:t>
            </a:r>
            <a:r>
              <a:rPr lang="fa-IR" sz="2600" dirty="0" smtClean="0"/>
              <a:t>از </a:t>
            </a:r>
            <a:r>
              <a:rPr lang="fa-IR" sz="2600" dirty="0" smtClean="0"/>
              <a:t>قوانین </a:t>
            </a:r>
            <a:r>
              <a:rPr lang="fa-IR" sz="2600" dirty="0" smtClean="0"/>
              <a:t>موجود را </a:t>
            </a:r>
            <a:r>
              <a:rPr lang="fa-IR" sz="2600" dirty="0" smtClean="0"/>
              <a:t>نادیده بگیرند</a:t>
            </a:r>
            <a:r>
              <a:rPr lang="fa-IR" sz="2600" dirty="0" smtClean="0"/>
              <a:t>، </a:t>
            </a:r>
            <a:r>
              <a:rPr lang="fa-IR" sz="2600" dirty="0" smtClean="0"/>
              <a:t>بی </a:t>
            </a:r>
            <a:r>
              <a:rPr lang="fa-IR" sz="2600" dirty="0" smtClean="0"/>
              <a:t>آنكه تحت </a:t>
            </a:r>
            <a:r>
              <a:rPr lang="fa-IR" sz="2600" dirty="0" smtClean="0"/>
              <a:t>پیگرد </a:t>
            </a:r>
            <a:r>
              <a:rPr lang="fa-IR" sz="2600" dirty="0" smtClean="0"/>
              <a:t>قرار </a:t>
            </a:r>
            <a:r>
              <a:rPr lang="fa-IR" sz="2600" dirty="0" smtClean="0"/>
              <a:t>گیرند</a:t>
            </a:r>
            <a:r>
              <a:rPr lang="fa-IR" sz="2600" dirty="0" smtClean="0"/>
              <a:t>.</a:t>
            </a:r>
            <a:endParaRPr lang="en-US" sz="2600" dirty="0" smtClean="0"/>
          </a:p>
          <a:p>
            <a:pPr eaLnBrk="1" hangingPunct="1"/>
            <a:r>
              <a:rPr lang="fa-IR" sz="2600" dirty="0" smtClean="0">
                <a:solidFill>
                  <a:srgbClr val="FF0000"/>
                </a:solidFill>
              </a:rPr>
              <a:t>وابسته شدن نوجوانان</a:t>
            </a:r>
            <a:r>
              <a:rPr lang="fa-IR" sz="2600" dirty="0" smtClean="0"/>
              <a:t> در آغاز و </a:t>
            </a:r>
            <a:r>
              <a:rPr lang="fa-IR" sz="2600" dirty="0" smtClean="0"/>
              <a:t>میانه نوجوانی، دشواری دیگر گروهی </a:t>
            </a:r>
            <a:r>
              <a:rPr lang="fa-IR" sz="2600" dirty="0" smtClean="0"/>
              <a:t>از نوجوانان است. </a:t>
            </a:r>
            <a:r>
              <a:rPr lang="fa-IR" sz="2600" dirty="0" smtClean="0"/>
              <a:t>اینان </a:t>
            </a:r>
            <a:r>
              <a:rPr lang="fa-IR" sz="2600" dirty="0" smtClean="0"/>
              <a:t>ممكن است از </a:t>
            </a:r>
            <a:r>
              <a:rPr lang="fa-IR" sz="2600" dirty="0" smtClean="0"/>
              <a:t>اینكه </a:t>
            </a:r>
            <a:r>
              <a:rPr lang="fa-IR" sz="2600" dirty="0" smtClean="0"/>
              <a:t>نام </a:t>
            </a:r>
            <a:r>
              <a:rPr lang="fa-IR" sz="2600" dirty="0" smtClean="0"/>
              <a:t>یا </a:t>
            </a:r>
            <a:r>
              <a:rPr lang="fa-IR" sz="2600" dirty="0" smtClean="0"/>
              <a:t>عكسشان پس از ارتكاب جرم در </a:t>
            </a:r>
            <a:r>
              <a:rPr lang="fa-IR" sz="2600" dirty="0" smtClean="0"/>
              <a:t>جراید </a:t>
            </a:r>
            <a:r>
              <a:rPr lang="fa-IR" sz="2600" dirty="0" smtClean="0"/>
              <a:t>چاپ شود ، احساس </a:t>
            </a:r>
            <a:r>
              <a:rPr lang="fa-IR" sz="2600" dirty="0" smtClean="0"/>
              <a:t>اهمیت </a:t>
            </a:r>
            <a:r>
              <a:rPr lang="fa-IR" sz="2600" dirty="0" smtClean="0"/>
              <a:t>كنند و بر </a:t>
            </a:r>
            <a:r>
              <a:rPr lang="fa-IR" sz="2600" dirty="0" smtClean="0"/>
              <a:t>فعالیت های ضداخلاقی </a:t>
            </a:r>
            <a:r>
              <a:rPr lang="fa-IR" sz="2600" dirty="0" smtClean="0"/>
              <a:t>خود </a:t>
            </a:r>
            <a:r>
              <a:rPr lang="fa-IR" sz="2600" dirty="0" smtClean="0"/>
              <a:t>بیفزایند</a:t>
            </a:r>
            <a:r>
              <a:rPr lang="fa-IR" sz="2600" dirty="0" smtClean="0"/>
              <a:t>.</a:t>
            </a:r>
            <a:endParaRPr lang="en-US" sz="2600" dirty="0" smtClean="0"/>
          </a:p>
          <a:p>
            <a:pPr eaLnBrk="1" hangingPunct="1"/>
            <a:r>
              <a:rPr lang="fa-IR" sz="2600" dirty="0" smtClean="0"/>
              <a:t>گروه </a:t>
            </a:r>
            <a:r>
              <a:rPr lang="fa-IR" sz="2600" dirty="0" smtClean="0"/>
              <a:t>دیگری </a:t>
            </a:r>
            <a:r>
              <a:rPr lang="fa-IR" sz="2600" dirty="0" smtClean="0"/>
              <a:t>از نوجوانان به سبب مشكلات </a:t>
            </a:r>
            <a:r>
              <a:rPr lang="fa-IR" sz="2600" dirty="0" smtClean="0"/>
              <a:t>اخلاقی </a:t>
            </a:r>
            <a:r>
              <a:rPr lang="fa-IR" sz="2600" dirty="0" smtClean="0"/>
              <a:t>و </a:t>
            </a:r>
            <a:r>
              <a:rPr lang="fa-IR" sz="2600" dirty="0" smtClean="0"/>
              <a:t>ارزشی </a:t>
            </a:r>
            <a:r>
              <a:rPr lang="fa-IR" sz="2600" dirty="0" smtClean="0"/>
              <a:t>به استفاده از مواد مخدّر </a:t>
            </a:r>
            <a:r>
              <a:rPr lang="fa-IR" sz="2600" dirty="0" smtClean="0"/>
              <a:t>روی می </a:t>
            </a:r>
            <a:r>
              <a:rPr lang="fa-IR" sz="2600" dirty="0" smtClean="0"/>
              <a:t>آورند و به </a:t>
            </a:r>
            <a:r>
              <a:rPr lang="fa-IR" sz="2600" dirty="0" smtClean="0"/>
              <a:t>تدریج </a:t>
            </a:r>
            <a:r>
              <a:rPr lang="fa-IR" sz="2600" dirty="0" smtClean="0"/>
              <a:t>خود را به </a:t>
            </a:r>
            <a:r>
              <a:rPr lang="fa-IR" sz="2600" dirty="0" smtClean="0"/>
              <a:t>آسیب های مغزی </a:t>
            </a:r>
            <a:r>
              <a:rPr lang="fa-IR" sz="2600" dirty="0" smtClean="0"/>
              <a:t>دچار </a:t>
            </a:r>
            <a:r>
              <a:rPr lang="fa-IR" sz="2600" dirty="0" smtClean="0"/>
              <a:t>می </a:t>
            </a:r>
            <a:r>
              <a:rPr lang="fa-IR" sz="2600" dirty="0" smtClean="0"/>
              <a:t>كنند.</a:t>
            </a:r>
            <a:endParaRPr lang="en-US" sz="2600" dirty="0" smtClean="0"/>
          </a:p>
        </p:txBody>
      </p:sp>
      <p:pic>
        <p:nvPicPr>
          <p:cNvPr id="54276" name="Picture 5" descr="D:\عباس دایی\GIF Animation\bellsnwhistles_com Animated Graphics - animated bullets - page 23 -_files\1abu05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8200" y="685800"/>
            <a:ext cx="5715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229600" cy="1143000"/>
          </a:xfrm>
        </p:spPr>
        <p:txBody>
          <a:bodyPr/>
          <a:lstStyle/>
          <a:p>
            <a:pPr algn="r" eaLnBrk="1" hangingPunct="1"/>
            <a:r>
              <a:rPr lang="fa-IR" b="1" dirty="0" smtClean="0"/>
              <a:t>مخاطرات </a:t>
            </a:r>
            <a:r>
              <a:rPr lang="fa-IR" b="1" dirty="0" smtClean="0"/>
              <a:t>اخلاقی </a:t>
            </a:r>
            <a:r>
              <a:rPr lang="fa-IR" b="1" dirty="0" smtClean="0"/>
              <a:t>دوران </a:t>
            </a:r>
            <a:r>
              <a:rPr lang="fa-IR" b="1" dirty="0" smtClean="0"/>
              <a:t>نوجوانی</a:t>
            </a:r>
            <a:endParaRPr lang="fa-IR" dirty="0" smtClean="0"/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152400" y="2133600"/>
            <a:ext cx="8915400" cy="4114800"/>
          </a:xfrm>
        </p:spPr>
        <p:txBody>
          <a:bodyPr/>
          <a:lstStyle/>
          <a:p>
            <a:pPr eaLnBrk="1" hangingPunct="1"/>
            <a:r>
              <a:rPr lang="fa-IR" sz="2800" dirty="0" smtClean="0"/>
              <a:t>گروه بزرگ </a:t>
            </a:r>
            <a:r>
              <a:rPr lang="fa-IR" sz="2800" dirty="0" smtClean="0"/>
              <a:t>تری </a:t>
            </a:r>
            <a:r>
              <a:rPr lang="fa-IR" sz="2800" dirty="0" smtClean="0"/>
              <a:t>از نوجوانان هستند كه مشكل مواد مخدّر و قانون </a:t>
            </a:r>
            <a:r>
              <a:rPr lang="fa-IR" sz="2800" dirty="0" smtClean="0"/>
              <a:t>شكنی </a:t>
            </a:r>
            <a:r>
              <a:rPr lang="fa-IR" sz="2800" dirty="0" smtClean="0"/>
              <a:t>ندارند، اما با پرسش ها و </a:t>
            </a:r>
            <a:r>
              <a:rPr lang="fa-IR" sz="2800" dirty="0" smtClean="0"/>
              <a:t>تردیدهای زیادی </a:t>
            </a:r>
            <a:r>
              <a:rPr lang="fa-IR" sz="2800" dirty="0" smtClean="0"/>
              <a:t>درباره </a:t>
            </a:r>
            <a:r>
              <a:rPr lang="fa-IR" sz="2800" dirty="0" smtClean="0">
                <a:solidFill>
                  <a:srgbClr val="FF0000"/>
                </a:solidFill>
              </a:rPr>
              <a:t>معنای زندگی </a:t>
            </a:r>
            <a:r>
              <a:rPr lang="fa-IR" sz="2800" dirty="0" smtClean="0">
                <a:solidFill>
                  <a:srgbClr val="FF0000"/>
                </a:solidFill>
              </a:rPr>
              <a:t>و مذهب و اخلاق</a:t>
            </a:r>
            <a:r>
              <a:rPr lang="fa-IR" sz="2800" dirty="0" smtClean="0"/>
              <a:t> روبه رو هستند.</a:t>
            </a:r>
          </a:p>
          <a:p>
            <a:pPr eaLnBrk="1" hangingPunct="1">
              <a:buFont typeface="Wingdings" pitchFamily="2" charset="2"/>
              <a:buNone/>
            </a:pPr>
            <a:endParaRPr lang="fa-IR" sz="2800" dirty="0" smtClean="0"/>
          </a:p>
          <a:p>
            <a:pPr eaLnBrk="1" hangingPunct="1"/>
            <a:r>
              <a:rPr lang="fa-IR" sz="2800" dirty="0" smtClean="0"/>
              <a:t>ارزش </a:t>
            </a:r>
            <a:r>
              <a:rPr lang="fa-IR" sz="2800" dirty="0" smtClean="0"/>
              <a:t>های </a:t>
            </a:r>
            <a:r>
              <a:rPr lang="fa-IR" sz="2800" dirty="0" smtClean="0"/>
              <a:t>نوجوانان </a:t>
            </a:r>
            <a:r>
              <a:rPr lang="fa-IR" sz="2800" dirty="0" smtClean="0"/>
              <a:t>همیشه نتیجه تصمیمات </a:t>
            </a:r>
            <a:r>
              <a:rPr lang="fa-IR" sz="2800" dirty="0" smtClean="0"/>
              <a:t>عاقلانه </a:t>
            </a:r>
            <a:r>
              <a:rPr lang="fa-IR" sz="2800" dirty="0" smtClean="0"/>
              <a:t>ای نیست </a:t>
            </a:r>
            <a:r>
              <a:rPr lang="fa-IR" sz="2800" dirty="0" smtClean="0"/>
              <a:t>كه به طور </a:t>
            </a:r>
            <a:r>
              <a:rPr lang="fa-IR" sz="2800" dirty="0" smtClean="0"/>
              <a:t>منطقی </a:t>
            </a:r>
            <a:r>
              <a:rPr lang="fa-IR" sz="2800" dirty="0" smtClean="0"/>
              <a:t>اتخاذ كرده اند. نوجوانان ارزش ها را اغلب به </a:t>
            </a:r>
            <a:r>
              <a:rPr lang="fa-IR" sz="2800" dirty="0" smtClean="0"/>
              <a:t>دلایلی </a:t>
            </a:r>
            <a:r>
              <a:rPr lang="fa-IR" sz="2800" dirty="0" smtClean="0"/>
              <a:t>كه با تضادها و </a:t>
            </a:r>
            <a:r>
              <a:rPr lang="fa-IR" sz="2800" dirty="0" smtClean="0"/>
              <a:t>انگیزه های شخصی </a:t>
            </a:r>
            <a:r>
              <a:rPr lang="fa-IR" sz="2800" dirty="0" smtClean="0"/>
              <a:t>آنان در ارتباط است (و </a:t>
            </a:r>
            <a:r>
              <a:rPr lang="fa-IR" sz="2800" dirty="0" smtClean="0"/>
              <a:t>بسیاری </a:t>
            </a:r>
            <a:r>
              <a:rPr lang="fa-IR" sz="2800" dirty="0" smtClean="0"/>
              <a:t>را هم ناآگاهانه) انتخاب </a:t>
            </a:r>
            <a:r>
              <a:rPr lang="fa-IR" sz="2800" dirty="0" smtClean="0"/>
              <a:t>می </a:t>
            </a:r>
            <a:r>
              <a:rPr lang="fa-IR" sz="2800" dirty="0" smtClean="0"/>
              <a:t>كنند.</a:t>
            </a:r>
          </a:p>
        </p:txBody>
      </p:sp>
      <p:pic>
        <p:nvPicPr>
          <p:cNvPr id="55300" name="Picture 5" descr="D:\عباس دایی\GIF Animation\bellsnwhistles_com Animated Graphics - animated bullets - page 23 -_files\1abu05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96300" y="685800"/>
            <a:ext cx="5715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b="1" dirty="0" smtClean="0">
                <a:cs typeface="Homa" pitchFamily="2" charset="-78"/>
              </a:rPr>
              <a:t>تغییر </a:t>
            </a:r>
            <a:r>
              <a:rPr lang="fa-IR" b="1" dirty="0" smtClean="0">
                <a:cs typeface="Homa" pitchFamily="2" charset="-78"/>
              </a:rPr>
              <a:t>و تحولات دوره نوجوانی و بلوغ</a:t>
            </a:r>
            <a:endParaRPr lang="en-GB" b="1" dirty="0" smtClean="0">
              <a:cs typeface="Homa" pitchFamily="2" charset="-78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>
            <a:normAutofit/>
          </a:bodyPr>
          <a:lstStyle/>
          <a:p>
            <a:pPr marL="990600" lvl="1" indent="-533400" eaLnBrk="1" hangingPunct="1">
              <a:buFont typeface="Arial" pitchFamily="34" charset="0"/>
              <a:buChar char="–"/>
              <a:defRPr/>
            </a:pPr>
            <a:r>
              <a:rPr lang="ar-SA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جسمی</a:t>
            </a:r>
            <a:endParaRPr lang="en-US" sz="3600" dirty="0" smtClean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990600" lvl="1" indent="-533400" eaLnBrk="1" hangingPunct="1">
              <a:buFont typeface="Arial" pitchFamily="34" charset="0"/>
              <a:buChar char="–"/>
              <a:defRPr/>
            </a:pPr>
            <a:r>
              <a:rPr lang="ar-SA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جنسی</a:t>
            </a:r>
            <a:endParaRPr lang="en-US" sz="3600" dirty="0" smtClean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990600" lvl="1" indent="-533400" eaLnBrk="1" hangingPunct="1">
              <a:buFont typeface="Arial" pitchFamily="34" charset="0"/>
              <a:buChar char="–"/>
              <a:defRPr/>
            </a:pPr>
            <a:r>
              <a:rPr lang="ar-SA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عاطفی</a:t>
            </a:r>
            <a:endParaRPr lang="en-US" sz="3600" dirty="0" smtClean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990600" lvl="1" indent="-533400" eaLnBrk="1" hangingPunct="1">
              <a:buFont typeface="Arial" pitchFamily="34" charset="0"/>
              <a:buChar char="–"/>
              <a:defRPr/>
            </a:pPr>
            <a:r>
              <a:rPr lang="ar-SA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روحی-روانی</a:t>
            </a:r>
            <a:endParaRPr lang="en-GB" sz="3600" dirty="0" smtClean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1752600" lvl="3" indent="-381000" eaLnBrk="1" hangingPunct="1">
              <a:buFont typeface="Arial" pitchFamily="34" charset="0"/>
              <a:buChar char="–"/>
              <a:defRPr/>
            </a:pPr>
            <a:r>
              <a:rPr lang="ar-SA" sz="2400" dirty="0" smtClean="0">
                <a:solidFill>
                  <a:schemeClr val="tx2"/>
                </a:solidFill>
              </a:rPr>
              <a:t>رفتارهای </a:t>
            </a:r>
            <a:r>
              <a:rPr lang="ar-SA" sz="2400" dirty="0" smtClean="0">
                <a:solidFill>
                  <a:schemeClr val="tx2"/>
                </a:solidFill>
              </a:rPr>
              <a:t>متناقض</a:t>
            </a:r>
          </a:p>
          <a:p>
            <a:pPr marL="1752600" lvl="3" indent="-381000" eaLnBrk="1" hangingPunct="1">
              <a:buFont typeface="Arial" pitchFamily="34" charset="0"/>
              <a:buChar char="–"/>
              <a:defRPr/>
            </a:pPr>
            <a:r>
              <a:rPr lang="ar-SA" sz="2400" dirty="0" smtClean="0">
                <a:solidFill>
                  <a:schemeClr val="tx2"/>
                </a:solidFill>
              </a:rPr>
              <a:t>خیالپردازی</a:t>
            </a:r>
            <a:endParaRPr lang="ar-SA" sz="2400" dirty="0" smtClean="0">
              <a:solidFill>
                <a:schemeClr val="tx2"/>
              </a:solidFill>
            </a:endParaRPr>
          </a:p>
          <a:p>
            <a:pPr marL="1752600" lvl="3" indent="-381000" eaLnBrk="1" hangingPunct="1">
              <a:buFont typeface="Arial" pitchFamily="34" charset="0"/>
              <a:buChar char="–"/>
              <a:defRPr/>
            </a:pPr>
            <a:r>
              <a:rPr lang="ar-SA" sz="2400" dirty="0" smtClean="0">
                <a:solidFill>
                  <a:schemeClr val="tx2"/>
                </a:solidFill>
              </a:rPr>
              <a:t>توجه به جنس مخالف</a:t>
            </a:r>
          </a:p>
          <a:p>
            <a:pPr marL="1752600" lvl="3" indent="-381000" eaLnBrk="1" hangingPunct="1">
              <a:buFont typeface="Arial" pitchFamily="34" charset="0"/>
              <a:buChar char="–"/>
              <a:defRPr/>
            </a:pPr>
            <a:r>
              <a:rPr lang="ar-SA" sz="2400" dirty="0" smtClean="0">
                <a:solidFill>
                  <a:schemeClr val="tx2"/>
                </a:solidFill>
              </a:rPr>
              <a:t>وارونگی جنسی</a:t>
            </a:r>
            <a:endParaRPr lang="en-GB" sz="24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ar-SA" sz="4800" b="1" dirty="0" smtClean="0"/>
              <a:t>جلوه‌های </a:t>
            </a:r>
            <a:r>
              <a:rPr lang="ar-SA" sz="4800" b="1" dirty="0" smtClean="0"/>
              <a:t>بلوغ</a:t>
            </a:r>
            <a:endParaRPr lang="en-GB" sz="4800" b="1" dirty="0" smtClean="0"/>
          </a:p>
        </p:txBody>
      </p:sp>
      <p:sp>
        <p:nvSpPr>
          <p:cNvPr id="10649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609600" indent="-609600" eaLnBrk="1" hangingPunct="1">
              <a:buFont typeface="Arial" pitchFamily="34" charset="0"/>
              <a:buChar char="•"/>
              <a:defRPr/>
            </a:pPr>
            <a:r>
              <a:rPr lang="ar-SA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حركات </a:t>
            </a:r>
            <a:r>
              <a:rPr lang="ar-SA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هیجانی</a:t>
            </a:r>
            <a:endParaRPr lang="ar-SA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eaLnBrk="1" hangingPunct="1">
              <a:buFont typeface="Arial" pitchFamily="34" charset="0"/>
              <a:buChar char="•"/>
              <a:defRPr/>
            </a:pPr>
            <a:r>
              <a:rPr lang="ar-SA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ماجراجویی</a:t>
            </a:r>
            <a:endParaRPr lang="ar-SA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eaLnBrk="1" hangingPunct="1">
              <a:buFont typeface="Arial" pitchFamily="34" charset="0"/>
              <a:buChar char="•"/>
              <a:defRPr/>
            </a:pPr>
            <a:r>
              <a:rPr lang="ar-SA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مدگرایی</a:t>
            </a:r>
            <a:endParaRPr lang="ar-SA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eaLnBrk="1" hangingPunct="1">
              <a:buFont typeface="Arial" pitchFamily="34" charset="0"/>
              <a:buChar char="•"/>
              <a:defRPr/>
            </a:pPr>
            <a:r>
              <a:rPr lang="ar-SA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آرایش</a:t>
            </a:r>
            <a:endParaRPr lang="ar-SA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eaLnBrk="1" hangingPunct="1">
              <a:buFont typeface="Arial" pitchFamily="34" charset="0"/>
              <a:buChar char="•"/>
              <a:defRPr/>
            </a:pPr>
            <a:r>
              <a:rPr lang="ar-SA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پرخاشگری</a:t>
            </a:r>
            <a:endParaRPr lang="ar-SA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eaLnBrk="1" hangingPunct="1">
              <a:buFont typeface="Arial" pitchFamily="34" charset="0"/>
              <a:buChar char="•"/>
              <a:defRPr/>
            </a:pPr>
            <a:r>
              <a:rPr lang="ar-SA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لجبازی </a:t>
            </a:r>
            <a:r>
              <a:rPr lang="ar-SA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و مخالفت</a:t>
            </a:r>
          </a:p>
          <a:p>
            <a:pPr marL="609600" indent="-609600" eaLnBrk="1" hangingPunct="1">
              <a:buFont typeface="Arial" pitchFamily="34" charset="0"/>
              <a:buChar char="•"/>
              <a:defRPr/>
            </a:pPr>
            <a:r>
              <a:rPr lang="ar-SA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سنت </a:t>
            </a:r>
            <a:r>
              <a:rPr lang="ar-SA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شكنی</a:t>
            </a:r>
            <a:endParaRPr lang="en-GB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ar-SA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دوستی‌های افراطی </a:t>
            </a:r>
            <a:r>
              <a:rPr lang="ar-SA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و ناباب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ar-SA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معاشرت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ar-SA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گروه همسالان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ar-SA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میهمانی </a:t>
            </a:r>
            <a:r>
              <a:rPr lang="ar-SA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و جشن تولد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ar-SA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تمرد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ar-SA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افت </a:t>
            </a:r>
            <a:r>
              <a:rPr lang="ar-SA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تحصیلی</a:t>
            </a:r>
            <a:endParaRPr lang="ar-SA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ar-SA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بی نظمی</a:t>
            </a:r>
            <a:endParaRPr lang="ar-SA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ar-SA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انزوا</a:t>
            </a:r>
            <a:endParaRPr lang="en-GB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64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6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65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065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065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065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065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065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065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2" dur="1" fill="hold"/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8" grpId="0"/>
      <p:bldP spid="106499" grpId="0" build="p"/>
      <p:bldP spid="106500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algn="r" eaLnBrk="1" hangingPunct="1"/>
            <a:r>
              <a:rPr lang="fa-IR" sz="6500" b="1" dirty="0" smtClean="0">
                <a:cs typeface="Homa" pitchFamily="2" charset="-78"/>
              </a:rPr>
              <a:t>نیازها</a:t>
            </a:r>
            <a:endParaRPr lang="en-GB" sz="6500" b="1" dirty="0" smtClean="0">
              <a:cs typeface="Homa" pitchFamily="2" charset="-78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648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نیاز </a:t>
            </a: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به </a:t>
            </a: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سازگاری </a:t>
            </a: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با </a:t>
            </a: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تغییرات بدنی</a:t>
            </a:r>
            <a:endParaRPr lang="ar-SA" sz="2800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نیاز </a:t>
            </a: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به </a:t>
            </a: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رهایی </a:t>
            </a: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از </a:t>
            </a: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وابستگی </a:t>
            </a: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و </a:t>
            </a: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قیدهای </a:t>
            </a: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كودكانه </a:t>
            </a:r>
            <a:endParaRPr lang="fa-IR" sz="2800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نیاز </a:t>
            </a: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به </a:t>
            </a: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مهرورزی </a:t>
            </a: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و </a:t>
            </a: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مهرطلبی </a:t>
            </a:r>
            <a:endParaRPr lang="fa-IR" sz="2800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نیاز </a:t>
            </a: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به جنس مخالف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نیاز </a:t>
            </a: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به ارتباط و انس با خداوند و راز و </a:t>
            </a: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نیاز </a:t>
            </a: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با معبود </a:t>
            </a: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یگانه</a:t>
            </a:r>
            <a:endParaRPr lang="ar-SA" sz="2800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نیاز </a:t>
            </a: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به كسب استقلال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نیاز </a:t>
            </a: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به معاشرت و دوست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نیاز </a:t>
            </a: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به </a:t>
            </a: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خودنمایی </a:t>
            </a: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و مهم جلوه كردن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نیاز </a:t>
            </a: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به </a:t>
            </a: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مقبولیت</a:t>
            </a:r>
            <a:endParaRPr lang="en-US" sz="2800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نیاز </a:t>
            </a: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به </a:t>
            </a:r>
            <a:r>
              <a:rPr lang="ar-S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ستایش</a:t>
            </a:r>
            <a:endParaRPr lang="en-GB" sz="2800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ar-SA" sz="5400" b="1" dirty="0" smtClean="0"/>
              <a:t>رشد </a:t>
            </a:r>
            <a:r>
              <a:rPr lang="ar-SA" sz="5400" b="1" dirty="0" smtClean="0"/>
              <a:t>ذهنی:</a:t>
            </a:r>
            <a:endParaRPr lang="en-GB" sz="5400" b="1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133600"/>
            <a:ext cx="7772400" cy="3810000"/>
          </a:xfrm>
        </p:spPr>
        <p:txBody>
          <a:bodyPr>
            <a:normAutofit/>
          </a:bodyPr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ar-SA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رشد ادراك و تعقل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ar-SA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به دنبال منطق </a:t>
            </a:r>
            <a:r>
              <a:rPr lang="ar-SA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برای شنیده‌ها</a:t>
            </a:r>
            <a:endParaRPr lang="ar-SA" sz="36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ar-SA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آخرین </a:t>
            </a:r>
            <a:r>
              <a:rPr lang="ar-SA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دوره رشد هوش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ar-SA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شناخت </a:t>
            </a:r>
            <a:r>
              <a:rPr lang="ar-SA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اطرافیان بیشتر می </a:t>
            </a:r>
            <a:r>
              <a:rPr lang="ar-SA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شود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ar-SA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شك </a:t>
            </a:r>
            <a:r>
              <a:rPr lang="ar-SA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مذهبی </a:t>
            </a:r>
            <a:r>
              <a:rPr lang="ar-SA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و </a:t>
            </a:r>
            <a:r>
              <a:rPr lang="ar-SA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گرایش‌های شدید مذهبی</a:t>
            </a:r>
            <a:endParaRPr lang="en-GB" sz="36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ar-SA" sz="5400" b="1" dirty="0" smtClean="0"/>
              <a:t>رشد </a:t>
            </a:r>
            <a:r>
              <a:rPr lang="ar-SA" sz="5400" b="1" dirty="0" smtClean="0"/>
              <a:t>عاطفی:</a:t>
            </a:r>
            <a:endParaRPr lang="en-GB" sz="5400" b="1" dirty="0" smtClean="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ar-SA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عدم ثبات </a:t>
            </a:r>
            <a:r>
              <a:rPr lang="ar-SA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عاطفی</a:t>
            </a:r>
            <a:endParaRPr lang="ar-SA" sz="28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ar-SA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میل </a:t>
            </a:r>
            <a:r>
              <a:rPr lang="ar-SA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به دوست داشته شدن و دوست داشتن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ar-SA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رشد </a:t>
            </a:r>
            <a:r>
              <a:rPr lang="ar-SA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هیجان </a:t>
            </a:r>
            <a:r>
              <a:rPr lang="ar-SA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خشم</a:t>
            </a:r>
            <a:endParaRPr lang="fa-IR" sz="28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ar-SA" sz="16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ar-SA" sz="2800" dirty="0" smtClean="0"/>
              <a:t>مراحل رفتار پرخاشگرانه نوجوان:</a:t>
            </a:r>
          </a:p>
          <a:p>
            <a:pPr lvl="4" eaLnBrk="1" hangingPunct="1">
              <a:lnSpc>
                <a:spcPct val="80000"/>
              </a:lnSpc>
              <a:buFont typeface="Arial" pitchFamily="34" charset="0"/>
              <a:buChar char="»"/>
              <a:defRPr/>
            </a:pPr>
            <a:r>
              <a:rPr lang="ar-SA" sz="2400" dirty="0" smtClean="0"/>
              <a:t>مخالفت با  طرز فكر و </a:t>
            </a:r>
            <a:r>
              <a:rPr lang="ar-SA" sz="2400" dirty="0" smtClean="0"/>
              <a:t>سلیقه </a:t>
            </a:r>
            <a:r>
              <a:rPr lang="ar-SA" sz="2400" dirty="0" smtClean="0"/>
              <a:t>بزرگسال</a:t>
            </a:r>
          </a:p>
          <a:p>
            <a:pPr lvl="4" eaLnBrk="1" hangingPunct="1">
              <a:lnSpc>
                <a:spcPct val="80000"/>
              </a:lnSpc>
              <a:buFont typeface="Arial" pitchFamily="34" charset="0"/>
              <a:buChar char="»"/>
              <a:defRPr/>
            </a:pPr>
            <a:r>
              <a:rPr lang="ar-SA" sz="2400" dirty="0" smtClean="0"/>
              <a:t>تمرد و </a:t>
            </a:r>
            <a:r>
              <a:rPr lang="ar-SA" sz="2400" dirty="0" smtClean="0"/>
              <a:t>سركشی</a:t>
            </a:r>
            <a:endParaRPr lang="ar-SA" sz="2400" dirty="0" smtClean="0"/>
          </a:p>
          <a:p>
            <a:pPr lvl="4" eaLnBrk="1" hangingPunct="1">
              <a:lnSpc>
                <a:spcPct val="80000"/>
              </a:lnSpc>
              <a:buFont typeface="Arial" pitchFamily="34" charset="0"/>
              <a:buChar char="»"/>
              <a:defRPr/>
            </a:pPr>
            <a:r>
              <a:rPr lang="ar-SA" sz="2400" dirty="0" smtClean="0"/>
              <a:t>پاسخهای كلامی</a:t>
            </a:r>
            <a:endParaRPr lang="ar-SA" sz="2400" dirty="0" smtClean="0"/>
          </a:p>
          <a:p>
            <a:pPr lvl="4" eaLnBrk="1" hangingPunct="1">
              <a:lnSpc>
                <a:spcPct val="80000"/>
              </a:lnSpc>
              <a:buFont typeface="Arial" pitchFamily="34" charset="0"/>
              <a:buChar char="»"/>
              <a:defRPr/>
            </a:pPr>
            <a:r>
              <a:rPr lang="ar-SA" sz="2400" dirty="0" smtClean="0"/>
              <a:t>حركتی</a:t>
            </a:r>
            <a:endParaRPr lang="ar-SA" sz="2400" dirty="0" smtClean="0"/>
          </a:p>
          <a:p>
            <a:pPr lvl="4" eaLnBrk="1" hangingPunct="1">
              <a:lnSpc>
                <a:spcPct val="80000"/>
              </a:lnSpc>
              <a:buFont typeface="Arial" pitchFamily="34" charset="0"/>
              <a:buChar char="»"/>
              <a:defRPr/>
            </a:pPr>
            <a:r>
              <a:rPr lang="ar-SA" sz="2400" dirty="0" smtClean="0"/>
              <a:t>تغییر قیافه</a:t>
            </a:r>
            <a:endParaRPr lang="ar-SA" sz="2400" dirty="0" smtClean="0"/>
          </a:p>
          <a:p>
            <a:pPr lvl="4" eaLnBrk="1" hangingPunct="1">
              <a:lnSpc>
                <a:spcPct val="80000"/>
              </a:lnSpc>
              <a:buFont typeface="Arial" pitchFamily="34" charset="0"/>
              <a:buChar char="»"/>
              <a:defRPr/>
            </a:pPr>
            <a:r>
              <a:rPr lang="ar-SA" sz="2400" dirty="0" smtClean="0"/>
              <a:t>سرزنش خود</a:t>
            </a:r>
          </a:p>
          <a:p>
            <a:pPr lvl="4" eaLnBrk="1" hangingPunct="1">
              <a:lnSpc>
                <a:spcPct val="80000"/>
              </a:lnSpc>
              <a:buFont typeface="Arial" pitchFamily="34" charset="0"/>
              <a:buChar char="»"/>
              <a:defRPr/>
            </a:pPr>
            <a:r>
              <a:rPr lang="ar-SA" sz="2400" dirty="0" smtClean="0"/>
              <a:t>با خود حرف زدن</a:t>
            </a:r>
            <a:endParaRPr lang="en-GB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85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08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085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1085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1085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/>
      <p:bldP spid="108547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ar-SA" sz="4800" b="1" dirty="0" smtClean="0"/>
              <a:t>ترس</a:t>
            </a:r>
            <a:r>
              <a:rPr lang="fa-IR" sz="4800" b="1" dirty="0" smtClean="0"/>
              <a:t> </a:t>
            </a:r>
            <a:r>
              <a:rPr lang="ar-SA" sz="4800" b="1" dirty="0" smtClean="0"/>
              <a:t>های </a:t>
            </a:r>
            <a:r>
              <a:rPr lang="ar-SA" sz="4800" b="1" dirty="0" smtClean="0"/>
              <a:t>دوران </a:t>
            </a:r>
            <a:r>
              <a:rPr lang="ar-SA" sz="4800" b="1" dirty="0" smtClean="0"/>
              <a:t>نوجوانی:</a:t>
            </a:r>
            <a:endParaRPr lang="en-GB" sz="4800" b="1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ar-SA" dirty="0" smtClean="0">
                <a:solidFill>
                  <a:srgbClr val="C00000"/>
                </a:solidFill>
              </a:rPr>
              <a:t>ترس از </a:t>
            </a:r>
            <a:r>
              <a:rPr lang="ar-SA" dirty="0" smtClean="0">
                <a:solidFill>
                  <a:srgbClr val="C00000"/>
                </a:solidFill>
              </a:rPr>
              <a:t>آینده</a:t>
            </a:r>
            <a:endParaRPr lang="ar-SA" dirty="0" smtClean="0">
              <a:solidFill>
                <a:srgbClr val="C00000"/>
              </a:solidFill>
            </a:endParaRPr>
          </a:p>
          <a:p>
            <a:pPr eaLnBrk="1" hangingPunct="1"/>
            <a:r>
              <a:rPr lang="fa-IR" dirty="0" smtClean="0">
                <a:solidFill>
                  <a:srgbClr val="C00000"/>
                </a:solidFill>
              </a:rPr>
              <a:t>ترس </a:t>
            </a:r>
            <a:r>
              <a:rPr lang="ar-SA" dirty="0" smtClean="0">
                <a:solidFill>
                  <a:srgbClr val="C00000"/>
                </a:solidFill>
              </a:rPr>
              <a:t>از شكست</a:t>
            </a:r>
          </a:p>
          <a:p>
            <a:pPr eaLnBrk="1" hangingPunct="1"/>
            <a:r>
              <a:rPr lang="fa-IR" dirty="0" smtClean="0">
                <a:solidFill>
                  <a:srgbClr val="C00000"/>
                </a:solidFill>
              </a:rPr>
              <a:t>ترس </a:t>
            </a:r>
            <a:r>
              <a:rPr lang="ar-SA" dirty="0" smtClean="0">
                <a:solidFill>
                  <a:srgbClr val="C00000"/>
                </a:solidFill>
              </a:rPr>
              <a:t>از عدم </a:t>
            </a:r>
            <a:r>
              <a:rPr lang="ar-SA" dirty="0" smtClean="0">
                <a:solidFill>
                  <a:srgbClr val="C00000"/>
                </a:solidFill>
              </a:rPr>
              <a:t>موفقیت </a:t>
            </a:r>
            <a:r>
              <a:rPr lang="ar-SA" dirty="0" smtClean="0">
                <a:solidFill>
                  <a:srgbClr val="C00000"/>
                </a:solidFill>
              </a:rPr>
              <a:t>در امتحان</a:t>
            </a:r>
          </a:p>
          <a:p>
            <a:pPr eaLnBrk="1" hangingPunct="1"/>
            <a:r>
              <a:rPr lang="ar-SA" dirty="0" smtClean="0">
                <a:solidFill>
                  <a:srgbClr val="C00000"/>
                </a:solidFill>
              </a:rPr>
              <a:t>ترسهای </a:t>
            </a:r>
            <a:r>
              <a:rPr lang="ar-SA" dirty="0" smtClean="0">
                <a:solidFill>
                  <a:srgbClr val="C00000"/>
                </a:solidFill>
              </a:rPr>
              <a:t>موهوم مثل جن</a:t>
            </a:r>
          </a:p>
          <a:p>
            <a:pPr eaLnBrk="1" hangingPunct="1"/>
            <a:r>
              <a:rPr lang="ar-SA" dirty="0" smtClean="0">
                <a:solidFill>
                  <a:srgbClr val="C00000"/>
                </a:solidFill>
              </a:rPr>
              <a:t>ترس از مرگ</a:t>
            </a:r>
          </a:p>
          <a:p>
            <a:pPr eaLnBrk="1" hangingPunct="1"/>
            <a:r>
              <a:rPr lang="fa-IR" dirty="0" smtClean="0">
                <a:solidFill>
                  <a:srgbClr val="C00000"/>
                </a:solidFill>
              </a:rPr>
              <a:t>ترس </a:t>
            </a:r>
            <a:r>
              <a:rPr lang="ar-SA" dirty="0" smtClean="0">
                <a:solidFill>
                  <a:srgbClr val="C00000"/>
                </a:solidFill>
              </a:rPr>
              <a:t>از مسخره شدن</a:t>
            </a:r>
          </a:p>
          <a:p>
            <a:pPr eaLnBrk="1" hangingPunct="1"/>
            <a:r>
              <a:rPr lang="ar-SA" dirty="0" smtClean="0">
                <a:solidFill>
                  <a:srgbClr val="C00000"/>
                </a:solidFill>
              </a:rPr>
              <a:t>ترس </a:t>
            </a:r>
            <a:r>
              <a:rPr lang="ar-SA" dirty="0" smtClean="0">
                <a:solidFill>
                  <a:srgbClr val="C00000"/>
                </a:solidFill>
              </a:rPr>
              <a:t>جنسی</a:t>
            </a:r>
            <a:endParaRPr lang="en-GB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ar-SA" sz="6000" b="1" dirty="0" smtClean="0">
                <a:solidFill>
                  <a:schemeClr val="hlink"/>
                </a:solidFill>
              </a:rPr>
              <a:t>امام </a:t>
            </a:r>
            <a:r>
              <a:rPr lang="ar-SA" sz="6000" b="1" dirty="0" smtClean="0">
                <a:solidFill>
                  <a:schemeClr val="hlink"/>
                </a:solidFill>
              </a:rPr>
              <a:t>علی(ع</a:t>
            </a:r>
            <a:r>
              <a:rPr lang="ar-SA" sz="6000" b="1" dirty="0" smtClean="0">
                <a:solidFill>
                  <a:schemeClr val="hlink"/>
                </a:solidFill>
              </a:rPr>
              <a:t>)</a:t>
            </a:r>
            <a:r>
              <a:rPr lang="fa-IR" sz="6000" b="1" dirty="0" smtClean="0">
                <a:solidFill>
                  <a:schemeClr val="hlink"/>
                </a:solidFill>
              </a:rPr>
              <a:t>:</a:t>
            </a:r>
            <a:endParaRPr lang="en-GB" sz="6000" b="1" dirty="0" smtClean="0">
              <a:solidFill>
                <a:schemeClr val="hlink"/>
              </a:solidFill>
            </a:endParaRP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a-IR" sz="4000" dirty="0" smtClean="0"/>
              <a:t>  </a:t>
            </a:r>
            <a:r>
              <a:rPr lang="ar-SA" sz="4000" dirty="0" smtClean="0">
                <a:solidFill>
                  <a:srgbClr val="FF3300"/>
                </a:solidFill>
              </a:rPr>
              <a:t>پیوسته </a:t>
            </a:r>
            <a:r>
              <a:rPr lang="ar-SA" sz="4000" dirty="0" smtClean="0">
                <a:solidFill>
                  <a:srgbClr val="FF3300"/>
                </a:solidFill>
              </a:rPr>
              <a:t>عقل و حماقت در </a:t>
            </a:r>
            <a:r>
              <a:rPr lang="ar-SA" sz="4000" dirty="0" smtClean="0">
                <a:solidFill>
                  <a:srgbClr val="FF3300"/>
                </a:solidFill>
              </a:rPr>
              <a:t>ضمیر </a:t>
            </a:r>
            <a:r>
              <a:rPr lang="ar-SA" sz="4000" dirty="0" smtClean="0">
                <a:solidFill>
                  <a:srgbClr val="FF3300"/>
                </a:solidFill>
              </a:rPr>
              <a:t>نوجوان در </a:t>
            </a:r>
            <a:r>
              <a:rPr lang="ar-SA" sz="4000" dirty="0" smtClean="0">
                <a:solidFill>
                  <a:srgbClr val="FF3300"/>
                </a:solidFill>
              </a:rPr>
              <a:t>ستیزند </a:t>
            </a:r>
            <a:r>
              <a:rPr lang="ar-SA" sz="4000" dirty="0" smtClean="0">
                <a:solidFill>
                  <a:srgbClr val="FF3300"/>
                </a:solidFill>
              </a:rPr>
              <a:t>تا بحران بلوغ را پشت سر بگذارد و به سن </a:t>
            </a:r>
            <a:r>
              <a:rPr lang="fa-IR" sz="4000" dirty="0" smtClean="0">
                <a:solidFill>
                  <a:srgbClr val="FF3300"/>
                </a:solidFill>
              </a:rPr>
              <a:t>18</a:t>
            </a:r>
            <a:r>
              <a:rPr lang="ar-SA" sz="4000" dirty="0" smtClean="0">
                <a:solidFill>
                  <a:srgbClr val="FF3300"/>
                </a:solidFill>
              </a:rPr>
              <a:t>سالگی </a:t>
            </a:r>
            <a:r>
              <a:rPr lang="ar-SA" sz="4000" dirty="0" smtClean="0">
                <a:solidFill>
                  <a:srgbClr val="FF3300"/>
                </a:solidFill>
              </a:rPr>
              <a:t>برسد؛ در آن هنگام با غلبه عقل </a:t>
            </a:r>
            <a:r>
              <a:rPr lang="ar-SA" sz="4000" dirty="0" smtClean="0">
                <a:solidFill>
                  <a:srgbClr val="FF3300"/>
                </a:solidFill>
              </a:rPr>
              <a:t>یا </a:t>
            </a:r>
            <a:r>
              <a:rPr lang="ar-SA" sz="4000" dirty="0" smtClean="0">
                <a:solidFill>
                  <a:srgbClr val="FF3300"/>
                </a:solidFill>
              </a:rPr>
              <a:t>حماقت به </a:t>
            </a:r>
            <a:r>
              <a:rPr lang="ar-SA" sz="4000" dirty="0" smtClean="0">
                <a:solidFill>
                  <a:srgbClr val="FF3300"/>
                </a:solidFill>
              </a:rPr>
              <a:t>یكسو گرایش</a:t>
            </a:r>
            <a:r>
              <a:rPr lang="fa-IR" sz="4000" dirty="0" smtClean="0">
                <a:solidFill>
                  <a:srgbClr val="FF3300"/>
                </a:solidFill>
              </a:rPr>
              <a:t> </a:t>
            </a:r>
            <a:r>
              <a:rPr lang="ar-SA" sz="4000" dirty="0" smtClean="0">
                <a:solidFill>
                  <a:srgbClr val="FF3300"/>
                </a:solidFill>
              </a:rPr>
              <a:t>می‌یابد</a:t>
            </a:r>
            <a:r>
              <a:rPr lang="ar-SA" sz="4000" dirty="0" smtClean="0">
                <a:solidFill>
                  <a:srgbClr val="FF3300"/>
                </a:solidFill>
              </a:rPr>
              <a:t>.</a:t>
            </a:r>
            <a:r>
              <a:rPr lang="ar-SA" sz="4000" dirty="0" smtClean="0"/>
              <a:t> </a:t>
            </a:r>
            <a:endParaRPr lang="fa-IR" sz="4000" dirty="0" smtClean="0"/>
          </a:p>
          <a:p>
            <a:pPr eaLnBrk="1" hangingPunct="1">
              <a:buFont typeface="Wingdings" pitchFamily="2" charset="2"/>
              <a:buNone/>
            </a:pPr>
            <a:r>
              <a:rPr lang="fa-IR" sz="4000" dirty="0" smtClean="0"/>
              <a:t>                                      </a:t>
            </a:r>
            <a:r>
              <a:rPr lang="ar-SA" sz="2000" dirty="0" smtClean="0"/>
              <a:t>بحارالانوار، ج1، ص96.</a:t>
            </a:r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9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/>
      <p:bldP spid="10957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algn="r" eaLnBrk="1" hangingPunct="1"/>
            <a:r>
              <a:rPr lang="fa-IR" dirty="0" smtClean="0"/>
              <a:t>اهمیت </a:t>
            </a:r>
            <a:r>
              <a:rPr lang="fa-IR" dirty="0" smtClean="0"/>
              <a:t>نوجوانى از نظر اسلام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991600" cy="4648200"/>
          </a:xfrm>
        </p:spPr>
        <p:txBody>
          <a:bodyPr/>
          <a:lstStyle/>
          <a:p>
            <a:pPr eaLnBrk="1" hangingPunct="1"/>
            <a:r>
              <a:rPr lang="fa-IR" sz="2400" dirty="0" smtClean="0"/>
              <a:t>اسلام </a:t>
            </a:r>
            <a:r>
              <a:rPr lang="fa-IR" sz="2400" dirty="0" smtClean="0"/>
              <a:t>این </a:t>
            </a:r>
            <a:r>
              <a:rPr lang="fa-IR" sz="2400" dirty="0" smtClean="0"/>
              <a:t>موضوع را از دو جنبه مثبت و منفى مدّ نظر قرار داده است: در جنبه مثبت، به نظر اسلام، نوجوانى دوره قوّت و </a:t>
            </a:r>
            <a:r>
              <a:rPr lang="fa-IR" sz="2400" dirty="0" smtClean="0"/>
              <a:t>توانایى </a:t>
            </a:r>
            <a:r>
              <a:rPr lang="fa-IR" sz="2400" dirty="0" smtClean="0"/>
              <a:t>است كه در </a:t>
            </a:r>
            <a:r>
              <a:rPr lang="fa-IR" sz="2400" dirty="0" smtClean="0"/>
              <a:t>بین </a:t>
            </a:r>
            <a:r>
              <a:rPr lang="fa-IR" sz="2400" dirty="0" smtClean="0"/>
              <a:t>دو دوره ضعف و ناتوانى (كودكى و </a:t>
            </a:r>
            <a:r>
              <a:rPr lang="fa-IR" sz="2400" dirty="0" smtClean="0"/>
              <a:t>پیرى</a:t>
            </a:r>
            <a:r>
              <a:rPr lang="fa-IR" sz="2400" dirty="0" smtClean="0"/>
              <a:t>) قرار گرفته: </a:t>
            </a:r>
          </a:p>
          <a:p>
            <a:pPr eaLnBrk="1" hangingPunct="1"/>
            <a:r>
              <a:rPr lang="fa-IR" sz="2400" dirty="0" smtClean="0"/>
              <a:t>«اللّهُ الذّى خَلقكُم مِن ضعف ثُمَّ جَعل مِن بعدِ ضعف قوّةً ثُمَّ جَعَل مِن بعدِ قوّة ضعفاً و </a:t>
            </a:r>
            <a:r>
              <a:rPr lang="fa-IR" sz="2400" dirty="0" smtClean="0"/>
              <a:t>شیبةً یَخلُق </a:t>
            </a:r>
            <a:r>
              <a:rPr lang="fa-IR" sz="2400" dirty="0" smtClean="0"/>
              <a:t>ما </a:t>
            </a:r>
            <a:r>
              <a:rPr lang="fa-IR" sz="2400" dirty="0" smtClean="0"/>
              <a:t>یشاءُ </a:t>
            </a:r>
            <a:r>
              <a:rPr lang="fa-IR" sz="2400" dirty="0" smtClean="0"/>
              <a:t>و هو </a:t>
            </a:r>
            <a:r>
              <a:rPr lang="fa-IR" sz="2400" dirty="0" smtClean="0"/>
              <a:t>العلیمُ القَدیرُ</a:t>
            </a:r>
            <a:r>
              <a:rPr lang="fa-IR" sz="2400" dirty="0" smtClean="0"/>
              <a:t>.» (روم: 54)</a:t>
            </a:r>
            <a:endParaRPr lang="en-US" sz="2400" dirty="0" smtClean="0"/>
          </a:p>
          <a:p>
            <a:pPr eaLnBrk="1" hangingPunct="1"/>
            <a:r>
              <a:rPr lang="fa-IR" sz="2400" dirty="0" smtClean="0"/>
              <a:t>اولیاى </a:t>
            </a:r>
            <a:r>
              <a:rPr lang="fa-IR" sz="2400" dirty="0" smtClean="0"/>
              <a:t>اسلام </a:t>
            </a:r>
            <a:r>
              <a:rPr lang="fa-IR" sz="2400" dirty="0" smtClean="0"/>
              <a:t>نیز </a:t>
            </a:r>
            <a:r>
              <a:rPr lang="fa-IR" sz="2400" dirty="0" smtClean="0"/>
              <a:t>نوجوانى را </a:t>
            </a:r>
            <a:r>
              <a:rPr lang="fa-IR" sz="2400" dirty="0" smtClean="0"/>
              <a:t>یكى </a:t>
            </a:r>
            <a:r>
              <a:rPr lang="fa-IR" sz="2400" dirty="0" smtClean="0"/>
              <a:t>از نعمت هاى پر ارج الهى و از </a:t>
            </a:r>
            <a:r>
              <a:rPr lang="fa-IR" sz="2400" dirty="0" smtClean="0"/>
              <a:t>سرمایه </a:t>
            </a:r>
            <a:r>
              <a:rPr lang="fa-IR" sz="2400" dirty="0" smtClean="0"/>
              <a:t>هاى بزرگ سعادت در زندگى بشر شناخته اند:</a:t>
            </a:r>
            <a:endParaRPr lang="en-US" sz="2400" dirty="0" smtClean="0"/>
          </a:p>
          <a:p>
            <a:pPr eaLnBrk="1" hangingPunct="1"/>
            <a:r>
              <a:rPr lang="fa-IR" sz="2400" dirty="0" smtClean="0"/>
              <a:t>قال </a:t>
            </a:r>
            <a:r>
              <a:rPr lang="fa-IR" sz="2400" dirty="0" smtClean="0"/>
              <a:t>رسول </a:t>
            </a:r>
            <a:r>
              <a:rPr lang="fa-IR" sz="2400" dirty="0" smtClean="0"/>
              <a:t>الله (ص): </a:t>
            </a:r>
            <a:r>
              <a:rPr lang="fa-IR" sz="2400" dirty="0" smtClean="0"/>
              <a:t>«</a:t>
            </a:r>
            <a:r>
              <a:rPr lang="fa-IR" sz="2400" dirty="0" smtClean="0"/>
              <a:t>اُوصیكم </a:t>
            </a:r>
            <a:r>
              <a:rPr lang="fa-IR" sz="2400" dirty="0" smtClean="0"/>
              <a:t>بِالشُّبّانِ </a:t>
            </a:r>
            <a:r>
              <a:rPr lang="fa-IR" sz="2400" dirty="0" smtClean="0"/>
              <a:t>خیراً </a:t>
            </a:r>
            <a:r>
              <a:rPr lang="fa-IR" sz="2400" dirty="0" smtClean="0"/>
              <a:t>فاِنّهم اَرقّ افَئدةً اِنّ اللّهَ </a:t>
            </a:r>
            <a:r>
              <a:rPr lang="fa-IR" sz="2400" dirty="0" smtClean="0"/>
              <a:t>بَعَثَنی بَشیراً </a:t>
            </a:r>
            <a:r>
              <a:rPr lang="fa-IR" sz="2400" dirty="0" smtClean="0"/>
              <a:t>و </a:t>
            </a:r>
            <a:r>
              <a:rPr lang="fa-IR" sz="2400" dirty="0" smtClean="0"/>
              <a:t>نَذیراً فَحالَفنی </a:t>
            </a:r>
            <a:r>
              <a:rPr lang="fa-IR" sz="2400" dirty="0" smtClean="0"/>
              <a:t>الشُّبّانُ و خالفنى </a:t>
            </a:r>
            <a:r>
              <a:rPr lang="fa-IR" sz="2400" dirty="0" smtClean="0"/>
              <a:t>الشّیوخُ</a:t>
            </a:r>
            <a:r>
              <a:rPr lang="fa-IR" sz="2400" dirty="0" smtClean="0"/>
              <a:t>.»</a:t>
            </a:r>
            <a:endParaRPr lang="en-US" sz="2400" dirty="0" smtClean="0"/>
          </a:p>
          <a:p>
            <a:pPr eaLnBrk="1" hangingPunct="1"/>
            <a:r>
              <a:rPr lang="fa-IR" sz="2400" dirty="0" smtClean="0"/>
              <a:t>قال على (ع): </a:t>
            </a:r>
            <a:r>
              <a:rPr lang="fa-IR" sz="2400" dirty="0" smtClean="0"/>
              <a:t>«</a:t>
            </a:r>
            <a:r>
              <a:rPr lang="fa-IR" sz="2400" dirty="0" smtClean="0"/>
              <a:t>شیئان لایُعرف </a:t>
            </a:r>
            <a:r>
              <a:rPr lang="fa-IR" sz="2400" dirty="0" smtClean="0"/>
              <a:t>فَضلهما اِلاّ مَنْ فَقَدهما الشّبابُ و </a:t>
            </a:r>
            <a:r>
              <a:rPr lang="fa-IR" sz="2400" dirty="0" smtClean="0"/>
              <a:t>العافیة</a:t>
            </a:r>
            <a:r>
              <a:rPr lang="fa-IR" sz="2400" dirty="0" smtClean="0"/>
              <a:t>.»</a:t>
            </a:r>
            <a:endParaRPr lang="en-US" sz="2400" dirty="0" smtClean="0"/>
          </a:p>
          <a:p>
            <a:pPr eaLnBrk="1" hangingPunct="1"/>
            <a:r>
              <a:rPr lang="fa-IR" sz="2400" dirty="0" smtClean="0"/>
              <a:t>در جنبه منفى، </a:t>
            </a:r>
            <a:r>
              <a:rPr lang="fa-IR" sz="2400" dirty="0" smtClean="0"/>
              <a:t>اولیاى </a:t>
            </a:r>
            <a:r>
              <a:rPr lang="fa-IR" sz="2400" dirty="0" smtClean="0"/>
              <a:t>الهى از </a:t>
            </a:r>
            <a:r>
              <a:rPr lang="fa-IR" sz="2400" dirty="0" smtClean="0"/>
              <a:t>این </a:t>
            </a:r>
            <a:r>
              <a:rPr lang="fa-IR" sz="2400" dirty="0" smtClean="0"/>
              <a:t>دوره به دوره جنون و مستى </a:t>
            </a:r>
            <a:r>
              <a:rPr lang="fa-IR" sz="2400" dirty="0" smtClean="0"/>
              <a:t>تعبیر </a:t>
            </a:r>
            <a:r>
              <a:rPr lang="fa-IR" sz="2400" dirty="0" smtClean="0"/>
              <a:t>كرده اند:</a:t>
            </a:r>
            <a:endParaRPr lang="en-US" sz="2400" dirty="0" smtClean="0"/>
          </a:p>
          <a:p>
            <a:pPr eaLnBrk="1" hangingPunct="1"/>
            <a:r>
              <a:rPr lang="fa-IR" sz="2400" dirty="0" smtClean="0"/>
              <a:t>قال </a:t>
            </a:r>
            <a:r>
              <a:rPr lang="fa-IR" sz="2400" dirty="0" smtClean="0"/>
              <a:t>رسول </a:t>
            </a:r>
            <a:r>
              <a:rPr lang="fa-IR" sz="2400" dirty="0" smtClean="0"/>
              <a:t>الله (ص): </a:t>
            </a:r>
            <a:r>
              <a:rPr lang="fa-IR" sz="2400" dirty="0" smtClean="0"/>
              <a:t>«الشّبابُ شعبةٌ مِن الجنونِ.»</a:t>
            </a:r>
            <a:endParaRPr lang="en-US" sz="2400" dirty="0" smtClean="0"/>
          </a:p>
          <a:p>
            <a:pPr eaLnBrk="1" hangingPunct="1"/>
            <a:r>
              <a:rPr lang="fa-IR" sz="2400" dirty="0" smtClean="0"/>
              <a:t>قال على (ع): </a:t>
            </a:r>
            <a:r>
              <a:rPr lang="fa-IR" sz="2400" dirty="0" smtClean="0"/>
              <a:t>«اصنافُ السُّكرِ اربعةٌ: سُكرُ الشّبابِ، سُكرُالمالِ، سُكرُالنَّوم و سُكر المُلك.»</a:t>
            </a:r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ar-SA" sz="4800" b="1" dirty="0" smtClean="0">
                <a:cs typeface="Homa" pitchFamily="2" charset="-78"/>
              </a:rPr>
              <a:t>ویژگی</a:t>
            </a:r>
            <a:r>
              <a:rPr lang="ar-SA" sz="4800" b="1" dirty="0" smtClean="0"/>
              <a:t>‌</a:t>
            </a:r>
            <a:r>
              <a:rPr lang="ar-SA" sz="4800" b="1" dirty="0" smtClean="0">
                <a:cs typeface="Homa" pitchFamily="2" charset="-78"/>
              </a:rPr>
              <a:t>های روحی </a:t>
            </a:r>
            <a:r>
              <a:rPr lang="ar-SA" sz="4800" b="1" dirty="0" smtClean="0">
                <a:cs typeface="Homa" pitchFamily="2" charset="-78"/>
              </a:rPr>
              <a:t>:</a:t>
            </a:r>
            <a:endParaRPr lang="en-GB" sz="4800" b="1" dirty="0" smtClean="0">
              <a:cs typeface="Homa" pitchFamily="2" charset="-78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057400"/>
            <a:ext cx="8686800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  <a:buFont typeface="Arial" pitchFamily="34" charset="0"/>
              <a:buChar char="•"/>
              <a:defRPr/>
            </a:pP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شتابزدگی </a:t>
            </a: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در </a:t>
            </a: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داوری</a:t>
            </a:r>
            <a:r>
              <a:rPr lang="fa-IR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fa-IR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اظهار </a:t>
            </a: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نظرهای تخصصی </a:t>
            </a: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با وجود </a:t>
            </a: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كمی </a:t>
            </a: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دانسته‌ها</a:t>
            </a:r>
            <a:r>
              <a:rPr lang="fa-IR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ar-SA" dirty="0" smtClean="0">
              <a:solidFill>
                <a:srgbClr val="99FF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70000"/>
              </a:lnSpc>
              <a:buFont typeface="Arial" pitchFamily="34" charset="0"/>
              <a:buChar char="•"/>
              <a:defRPr/>
            </a:pP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خوددوستی </a:t>
            </a: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و پرستش خود</a:t>
            </a:r>
          </a:p>
          <a:p>
            <a:pPr eaLnBrk="1" hangingPunct="1">
              <a:lnSpc>
                <a:spcPct val="70000"/>
              </a:lnSpc>
              <a:buFont typeface="Arial" pitchFamily="34" charset="0"/>
              <a:buChar char="•"/>
              <a:defRPr/>
            </a:pP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نپذیرفتن </a:t>
            </a: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امر و </a:t>
            </a: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نهی</a:t>
            </a:r>
            <a:endParaRPr lang="ar-SA" dirty="0" smtClean="0">
              <a:solidFill>
                <a:srgbClr val="99FF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70000"/>
              </a:lnSpc>
              <a:buFont typeface="Arial" pitchFamily="34" charset="0"/>
              <a:buChar char="•"/>
              <a:defRPr/>
            </a:pP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تصمیم‌گیری‌های سریع </a:t>
            </a: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و عمل </a:t>
            </a: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سریع </a:t>
            </a: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به </a:t>
            </a: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تصمیمات</a:t>
            </a: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endParaRPr lang="en-US" dirty="0" smtClean="0">
              <a:solidFill>
                <a:srgbClr val="99FF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70000"/>
              </a:lnSpc>
              <a:buFont typeface="Arial" pitchFamily="34" charset="0"/>
              <a:buChar char="•"/>
              <a:defRPr/>
            </a:pP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شدت </a:t>
            </a: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گیری </a:t>
            </a: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حس رقابت تا </a:t>
            </a: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جایی </a:t>
            </a: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كه شكست ها به </a:t>
            </a: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كینه </a:t>
            </a: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و </a:t>
            </a: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دشمنی می‌كشاند</a:t>
            </a: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	</a:t>
            </a:r>
            <a:endParaRPr lang="en-US" dirty="0" smtClean="0">
              <a:solidFill>
                <a:srgbClr val="99FF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70000"/>
              </a:lnSpc>
              <a:buFont typeface="Arial" pitchFamily="34" charset="0"/>
              <a:buChar char="•"/>
              <a:defRPr/>
            </a:pP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دادن ارزش فوق العاده به </a:t>
            </a: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وسایل شخصی</a:t>
            </a:r>
            <a:r>
              <a:rPr lang="fa-IR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، </a:t>
            </a: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ولی </a:t>
            </a: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در حفظ </a:t>
            </a: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آنان كوشا نیست</a:t>
            </a: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	</a:t>
            </a:r>
            <a:endParaRPr lang="en-US" dirty="0" smtClean="0">
              <a:solidFill>
                <a:srgbClr val="99FF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70000"/>
              </a:lnSpc>
              <a:buFont typeface="Arial" pitchFamily="34" charset="0"/>
              <a:buChar char="•"/>
              <a:defRPr/>
            </a:pP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بسیار </a:t>
            </a:r>
            <a:r>
              <a:rPr lang="ar-SA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مقلد</a:t>
            </a:r>
            <a:endParaRPr lang="en-US" dirty="0" smtClean="0">
              <a:solidFill>
                <a:srgbClr val="99FF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057400"/>
            <a:ext cx="8824913" cy="4495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دوستی های آتشین </a:t>
            </a: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كه ادامه آن به دارا بودن علائق مشترك و </a:t>
            </a: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تقویت پاسخ‌های </a:t>
            </a: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دوستانه </a:t>
            </a: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بستگی </a:t>
            </a: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دارد.</a:t>
            </a:r>
            <a:endParaRPr lang="fa-IR" dirty="0" smtClean="0">
              <a:solidFill>
                <a:srgbClr val="953735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سن </a:t>
            </a: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خودشناسی </a:t>
            </a: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و به خود آمدن، سن خواب و </a:t>
            </a: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خیال </a:t>
            </a: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و اوهام </a:t>
            </a:r>
            <a:endParaRPr lang="fa-IR" dirty="0" smtClean="0">
              <a:solidFill>
                <a:srgbClr val="953735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بدبینی </a:t>
            </a: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به </a:t>
            </a: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زندگی. </a:t>
            </a: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احساسات </a:t>
            </a: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منفی </a:t>
            </a: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در آخر </a:t>
            </a: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این </a:t>
            </a: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دوره </a:t>
            </a: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پدید می‌آید</a:t>
            </a: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en-US" dirty="0" smtClean="0">
              <a:solidFill>
                <a:srgbClr val="953735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از همه </a:t>
            </a: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چیز </a:t>
            </a: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انتقاد </a:t>
            </a: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می‌كند ولی </a:t>
            </a: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تحمل انتقاد را ندارد.</a:t>
            </a:r>
            <a:endParaRPr lang="en-US" dirty="0" smtClean="0">
              <a:solidFill>
                <a:srgbClr val="953735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به نظر گروه همسالان </a:t>
            </a: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اهمیت زیادی می‌دهد</a:t>
            </a: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en-US" dirty="0" smtClean="0">
              <a:solidFill>
                <a:srgbClr val="953735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بی </a:t>
            </a: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قرار و </a:t>
            </a: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بی </a:t>
            </a: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حوصله</a:t>
            </a:r>
            <a:endParaRPr lang="en-US" dirty="0" smtClean="0">
              <a:solidFill>
                <a:srgbClr val="953735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نیمه </a:t>
            </a: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كاره رها كردن برنامه </a:t>
            </a: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هایی </a:t>
            </a: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كه شروع كرده</a:t>
            </a:r>
            <a:endParaRPr lang="en-US" dirty="0" smtClean="0">
              <a:solidFill>
                <a:srgbClr val="953735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حادثه جوست و به دنبال </a:t>
            </a: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آزمایش چیزهای </a:t>
            </a:r>
            <a:r>
              <a:rPr lang="ar-SA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تازه است</a:t>
            </a:r>
            <a:r>
              <a:rPr lang="ar-SA" dirty="0" smtClean="0">
                <a:solidFill>
                  <a:srgbClr val="953735"/>
                </a:solidFill>
              </a:rPr>
              <a:t>.</a:t>
            </a:r>
            <a:endParaRPr lang="en-GB" dirty="0" smtClean="0">
              <a:solidFill>
                <a:srgbClr val="953735"/>
              </a:solidFill>
            </a:endParaRPr>
          </a:p>
        </p:txBody>
      </p:sp>
      <p:sp>
        <p:nvSpPr>
          <p:cNvPr id="65539" name="Rectangle 2"/>
          <p:cNvSpPr>
            <a:spLocks noChangeArrowheads="1"/>
          </p:cNvSpPr>
          <p:nvPr/>
        </p:nvSpPr>
        <p:spPr bwMode="auto">
          <a:xfrm>
            <a:off x="5984875" y="693738"/>
            <a:ext cx="27019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sz="4800" b="1" dirty="0" smtClean="0">
                <a:cs typeface="Homa" pitchFamily="2" charset="-78"/>
              </a:rPr>
              <a:t>ویژگی</a:t>
            </a:r>
            <a:r>
              <a:rPr lang="ar-SA" sz="4800" b="1" dirty="0" smtClean="0"/>
              <a:t>‌</a:t>
            </a:r>
            <a:r>
              <a:rPr lang="ar-SA" sz="4800" b="1" dirty="0" smtClean="0">
                <a:cs typeface="Homa" pitchFamily="2" charset="-78"/>
              </a:rPr>
              <a:t>های روحی </a:t>
            </a:r>
            <a:r>
              <a:rPr lang="ar-SA" sz="4800" b="1" dirty="0">
                <a:cs typeface="Homa" pitchFamily="2" charset="-78"/>
              </a:rPr>
              <a:t>:</a:t>
            </a:r>
            <a:endParaRPr lang="fa-IR" sz="4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200400"/>
            <a:ext cx="8458200" cy="1143000"/>
          </a:xfrm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fa-IR" sz="59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jsh" pitchFamily="2" charset="2"/>
                <a:cs typeface="Homa" pitchFamily="2" charset="-78"/>
              </a:rPr>
              <a:t>ویژگی</a:t>
            </a:r>
            <a:r>
              <a:rPr lang="fa-IR" sz="59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jsh" pitchFamily="2" charset="2"/>
              </a:rPr>
              <a:t>‌</a:t>
            </a:r>
            <a:r>
              <a:rPr lang="fa-IR" sz="59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jsh" pitchFamily="2" charset="2"/>
                <a:cs typeface="Homa" pitchFamily="2" charset="-78"/>
              </a:rPr>
              <a:t>های </a:t>
            </a:r>
            <a:r>
              <a:rPr lang="fa-IR" sz="59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jsh" pitchFamily="2" charset="2"/>
                <a:cs typeface="Homa" pitchFamily="2" charset="-78"/>
              </a:rPr>
              <a:t>عاطفی </a:t>
            </a:r>
            <a:r>
              <a:rPr lang="fa-IR" sz="59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jsh" pitchFamily="2" charset="2"/>
                <a:cs typeface="Homa" pitchFamily="2" charset="-78"/>
              </a:rPr>
              <a:t>دختران</a:t>
            </a:r>
            <a:r>
              <a:rPr lang="fa-IR" sz="59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jsh" pitchFamily="2" charset="2"/>
                <a:cs typeface="Homa" pitchFamily="2" charset="-78"/>
              </a:rPr>
              <a:t> نوجوان:</a:t>
            </a:r>
            <a:endParaRPr lang="en-GB" sz="59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ajsh" pitchFamily="2" charset="2"/>
              <a:cs typeface="Homa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r" eaLnBrk="1" hangingPunct="1"/>
            <a:r>
              <a:rPr lang="fa-IR" sz="5400" b="1" smtClean="0">
                <a:solidFill>
                  <a:srgbClr val="00FFFF"/>
                </a:solidFill>
              </a:rPr>
              <a:t>محبت و عشق :</a:t>
            </a:r>
            <a:endParaRPr lang="en-GB" sz="5400" b="1" smtClean="0">
              <a:solidFill>
                <a:srgbClr val="00FFFF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305800" cy="4648200"/>
          </a:xfrm>
        </p:spPr>
        <p:txBody>
          <a:bodyPr/>
          <a:lstStyle/>
          <a:p>
            <a:pPr lvl="1" eaLnBrk="1" hangingPunct="1"/>
            <a:r>
              <a:rPr lang="fa-IR" dirty="0" smtClean="0">
                <a:solidFill>
                  <a:srgbClr val="7030A0"/>
                </a:solidFill>
              </a:rPr>
              <a:t>دختران در این دوره خیلی زود اهل محبت می‌شوند</a:t>
            </a:r>
          </a:p>
          <a:p>
            <a:pPr lvl="1" eaLnBrk="1" hangingPunct="1"/>
            <a:r>
              <a:rPr lang="fa-IR" dirty="0" smtClean="0">
                <a:solidFill>
                  <a:srgbClr val="7030A0"/>
                </a:solidFill>
              </a:rPr>
              <a:t>آنان بیش </a:t>
            </a:r>
            <a:r>
              <a:rPr lang="fa-IR" dirty="0" smtClean="0">
                <a:solidFill>
                  <a:srgbClr val="7030A0"/>
                </a:solidFill>
              </a:rPr>
              <a:t>از آن که دوست بدارند می‌خواهند دوست داشته شوند</a:t>
            </a:r>
          </a:p>
          <a:p>
            <a:pPr lvl="1" eaLnBrk="1" hangingPunct="1"/>
            <a:r>
              <a:rPr lang="fa-IR" dirty="0" smtClean="0">
                <a:solidFill>
                  <a:srgbClr val="7030A0"/>
                </a:solidFill>
              </a:rPr>
              <a:t>در عین حال دوستی </a:t>
            </a:r>
            <a:r>
              <a:rPr lang="fa-IR" dirty="0" smtClean="0">
                <a:solidFill>
                  <a:srgbClr val="7030A0"/>
                </a:solidFill>
              </a:rPr>
              <a:t>آنان از </a:t>
            </a:r>
            <a:r>
              <a:rPr lang="fa-IR" dirty="0" smtClean="0">
                <a:solidFill>
                  <a:srgbClr val="7030A0"/>
                </a:solidFill>
              </a:rPr>
              <a:t>صمیمیت و خلوص زیاد و از میل شدید به فداکاری و حقیقت برخوردار است .</a:t>
            </a:r>
          </a:p>
          <a:p>
            <a:pPr lvl="1" eaLnBrk="1" hangingPunct="1"/>
            <a:r>
              <a:rPr lang="fa-IR" dirty="0" smtClean="0">
                <a:solidFill>
                  <a:srgbClr val="7030A0"/>
                </a:solidFill>
              </a:rPr>
              <a:t>اما نباید فراموش کرد که به علت کمبود آگاهی و احساسات نیرومند و آتشین </a:t>
            </a:r>
            <a:r>
              <a:rPr lang="fa-IR" dirty="0" smtClean="0">
                <a:solidFill>
                  <a:srgbClr val="7030A0"/>
                </a:solidFill>
              </a:rPr>
              <a:t>آنان باید </a:t>
            </a:r>
            <a:r>
              <a:rPr lang="fa-IR" dirty="0" smtClean="0">
                <a:solidFill>
                  <a:srgbClr val="7030A0"/>
                </a:solidFill>
              </a:rPr>
              <a:t>مراقب باشید</a:t>
            </a:r>
          </a:p>
          <a:p>
            <a:pPr lvl="1" eaLnBrk="1" hangingPunct="1"/>
            <a:r>
              <a:rPr lang="fa-IR" dirty="0" smtClean="0">
                <a:solidFill>
                  <a:srgbClr val="7030A0"/>
                </a:solidFill>
              </a:rPr>
              <a:t>عشق در دختران برخلاف پسران خالص است . یعنی نوعی عشق لطیف و روحانی که ناشی از حس زیباشناسی و رقت عاطفی آنان است</a:t>
            </a:r>
            <a:endParaRPr lang="en-GB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  <p:bldP spid="1536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r" eaLnBrk="1" hangingPunct="1"/>
            <a:r>
              <a:rPr lang="fa-IR" sz="5400" b="1" smtClean="0">
                <a:solidFill>
                  <a:srgbClr val="00FFFF"/>
                </a:solidFill>
              </a:rPr>
              <a:t>زیبائی و زیباپسندی:</a:t>
            </a:r>
            <a:endParaRPr lang="en-GB" sz="5400" b="1" smtClean="0">
              <a:solidFill>
                <a:srgbClr val="00FFFF"/>
              </a:solidFill>
            </a:endParaRP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fa-IR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زیبائی در </a:t>
            </a:r>
            <a:r>
              <a:rPr lang="fa-IR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آنان لذتی </a:t>
            </a:r>
            <a:r>
              <a:rPr lang="fa-IR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بوجود می‌آورد و هر قدر زیبائی‌ها با شرایط روانی آنان سازگارتر باشد شدت ادراک‌شان بیشتر و در نتیجه لذت‌شان بیشتر است. تا جائیکه در برخی از دختران به یک نوع بت پرستی برای بدن و هنر تبدیل می‌شود.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fa-IR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به همین علت توجه به زیبائی جسمانی، جواهرات و زینت‌آلات که علامت خودپرستی است ، زیاد دیده می‌شود.</a:t>
            </a:r>
            <a:endParaRPr lang="en-GB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26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2" grpId="0"/>
      <p:bldP spid="112643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ar-SA" sz="6000" b="1" dirty="0" smtClean="0">
                <a:solidFill>
                  <a:schemeClr val="hlink"/>
                </a:solidFill>
              </a:rPr>
              <a:t>امام </a:t>
            </a:r>
            <a:r>
              <a:rPr lang="ar-SA" sz="6000" b="1" dirty="0" smtClean="0">
                <a:solidFill>
                  <a:schemeClr val="hlink"/>
                </a:solidFill>
              </a:rPr>
              <a:t>علی(ع</a:t>
            </a:r>
            <a:r>
              <a:rPr lang="ar-SA" sz="6000" b="1" dirty="0" smtClean="0">
                <a:solidFill>
                  <a:schemeClr val="hlink"/>
                </a:solidFill>
              </a:rPr>
              <a:t>)</a:t>
            </a:r>
            <a:r>
              <a:rPr lang="fa-IR" sz="6000" b="1" dirty="0" smtClean="0">
                <a:solidFill>
                  <a:schemeClr val="hlink"/>
                </a:solidFill>
              </a:rPr>
              <a:t>:</a:t>
            </a:r>
            <a:endParaRPr lang="en-GB" sz="6000" b="1" dirty="0" smtClean="0">
              <a:solidFill>
                <a:schemeClr val="hlink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fa-IR" sz="4000" dirty="0" smtClean="0"/>
              <a:t>   </a:t>
            </a:r>
            <a:r>
              <a:rPr lang="ar-SA" sz="4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قلب نوجوان مثل </a:t>
            </a:r>
            <a:r>
              <a:rPr lang="ar-SA" sz="4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زمین مساعدی </a:t>
            </a:r>
            <a:r>
              <a:rPr lang="ar-SA" sz="4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است كه هر </a:t>
            </a:r>
            <a:r>
              <a:rPr lang="ar-SA" sz="4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بذری </a:t>
            </a:r>
            <a:r>
              <a:rPr lang="ar-SA" sz="4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در آن بپاشند، همان را قبول خواهد كرد.</a:t>
            </a:r>
            <a:endParaRPr lang="fa-IR" sz="4400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ar-SA" sz="4000" dirty="0" smtClean="0"/>
              <a:t> </a:t>
            </a:r>
            <a:endParaRPr lang="fa-IR" sz="40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fa-IR" sz="2000" dirty="0" smtClean="0"/>
              <a:t>                                                                          </a:t>
            </a:r>
            <a:r>
              <a:rPr lang="ar-SA" sz="2000" dirty="0" smtClean="0"/>
              <a:t>نهج البلاغه، نامه 31</a:t>
            </a:r>
            <a:endParaRPr lang="en-GB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ar-SA" sz="6000" b="1" dirty="0" smtClean="0">
                <a:solidFill>
                  <a:schemeClr val="hlink"/>
                </a:solidFill>
              </a:rPr>
              <a:t>امام </a:t>
            </a:r>
            <a:r>
              <a:rPr lang="ar-SA" sz="6000" b="1" dirty="0" smtClean="0">
                <a:solidFill>
                  <a:schemeClr val="hlink"/>
                </a:solidFill>
              </a:rPr>
              <a:t>علی(ع</a:t>
            </a:r>
            <a:r>
              <a:rPr lang="ar-SA" sz="6000" b="1" dirty="0" smtClean="0">
                <a:solidFill>
                  <a:schemeClr val="hlink"/>
                </a:solidFill>
              </a:rPr>
              <a:t>)،</a:t>
            </a:r>
            <a:endParaRPr lang="en-GB" sz="6000" b="1" dirty="0" smtClean="0">
              <a:solidFill>
                <a:schemeClr val="hlink"/>
              </a:solidFill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438400"/>
            <a:ext cx="7772400" cy="365760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fa-IR" sz="4000" dirty="0" smtClean="0"/>
              <a:t>  </a:t>
            </a:r>
            <a:r>
              <a:rPr lang="ar-SA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كسی </a:t>
            </a:r>
            <a:r>
              <a:rPr lang="ar-SA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كه قبل از بلوغ با </a:t>
            </a:r>
            <a:r>
              <a:rPr lang="ar-SA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تمایلات نفسانی </a:t>
            </a:r>
            <a:r>
              <a:rPr lang="ar-SA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مجاهده نكرده باشد، در </a:t>
            </a:r>
            <a:r>
              <a:rPr lang="ar-SA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بزرگی </a:t>
            </a:r>
            <a:r>
              <a:rPr lang="ar-SA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به مقام </a:t>
            </a:r>
            <a:r>
              <a:rPr lang="ar-SA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شایسته‌ای نمی‌رسد</a:t>
            </a:r>
            <a:r>
              <a:rPr lang="ar-SA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r>
              <a:rPr lang="ar-SA" sz="4000" dirty="0" smtClean="0"/>
              <a:t> </a:t>
            </a:r>
            <a:endParaRPr lang="fa-IR" sz="40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fa-IR" sz="40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ar-SA" sz="2000" dirty="0" smtClean="0"/>
              <a:t>غررالحكم، ص645</a:t>
            </a:r>
            <a:endParaRPr lang="en-GB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.0  -0.071 0.01333  C -0.051 0.01867  -0.032 0.02133  -0.017 0.02  C -0.004 0.02  0.01 0.01733  0.025 0.01333  C 0.069 0.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.0 0.0  Z" pathEditMode="relative">
                                      <p:cBhvr>
                                        <p:cTn id="6" dur="12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98" decel="1000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98" decel="1000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/>
      <p:bldP spid="110595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ar-SA" sz="6000" b="1" smtClean="0">
                <a:solidFill>
                  <a:schemeClr val="hlink"/>
                </a:solidFill>
              </a:rPr>
              <a:t>امام كاظم(ع)</a:t>
            </a:r>
            <a:r>
              <a:rPr lang="fa-IR" sz="6000" b="1" smtClean="0">
                <a:solidFill>
                  <a:schemeClr val="hlink"/>
                </a:solidFill>
              </a:rPr>
              <a:t>:</a:t>
            </a:r>
            <a:endParaRPr lang="en-GB" sz="6000" b="1" smtClean="0">
              <a:solidFill>
                <a:schemeClr val="hlink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514600"/>
            <a:ext cx="7772400" cy="3352800"/>
          </a:xfr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fa-IR" sz="2800" dirty="0" smtClean="0"/>
              <a:t>    </a:t>
            </a:r>
            <a:r>
              <a:rPr lang="ar-SA" sz="4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بهتر آن است كه كودك قبل از بلوغ با </a:t>
            </a:r>
            <a:r>
              <a:rPr lang="ar-SA" sz="4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سختی‌ها </a:t>
            </a:r>
            <a:r>
              <a:rPr lang="ar-SA" sz="4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و مشكلات مواجه شود تا در </a:t>
            </a:r>
            <a:r>
              <a:rPr lang="ar-SA" sz="4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جوانی </a:t>
            </a:r>
            <a:r>
              <a:rPr lang="ar-SA" sz="4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و </a:t>
            </a:r>
            <a:r>
              <a:rPr lang="ar-SA" sz="4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بزرگسالی </a:t>
            </a:r>
            <a:r>
              <a:rPr lang="ar-SA" sz="4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بردبار باشد.</a:t>
            </a:r>
            <a:endParaRPr lang="en-US" sz="44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fa-IR" sz="44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ar-SA" sz="2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وسایل الشیعه</a:t>
            </a:r>
            <a:r>
              <a:rPr lang="ar-SA" sz="2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، ج15، ص198</a:t>
            </a:r>
            <a:endParaRPr lang="en-US" sz="20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ar-SA" sz="4800" b="1" dirty="0" smtClean="0">
                <a:cs typeface="Homa" pitchFamily="2" charset="-78"/>
              </a:rPr>
              <a:t>اصول </a:t>
            </a:r>
            <a:r>
              <a:rPr lang="ar-SA" sz="4800" b="1" dirty="0" smtClean="0">
                <a:cs typeface="Homa" pitchFamily="2" charset="-78"/>
              </a:rPr>
              <a:t>تربیت </a:t>
            </a:r>
            <a:r>
              <a:rPr lang="ar-SA" sz="4800" b="1" dirty="0" smtClean="0">
                <a:cs typeface="Homa" pitchFamily="2" charset="-78"/>
              </a:rPr>
              <a:t>نوجوان</a:t>
            </a:r>
            <a:r>
              <a:rPr lang="fa-IR" sz="4800" b="1" dirty="0" smtClean="0">
                <a:cs typeface="Homa" pitchFamily="2" charset="-78"/>
              </a:rPr>
              <a:t>:</a:t>
            </a:r>
            <a:endParaRPr lang="en-GB" sz="4800" b="1" dirty="0" smtClean="0">
              <a:cs typeface="Homa" pitchFamily="2" charset="-78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ar-SA" sz="32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مودت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ar-SA" sz="32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محبت معتدل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ar-SA" sz="32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قاطعیت</a:t>
            </a:r>
            <a:endParaRPr lang="ar-SA" sz="3200" dirty="0" smtClean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ar-SA" sz="32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رفتار عادلانه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ar-SA" sz="32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پرورش حس اعتماد به نفس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ar-SA" sz="32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توجه به </a:t>
            </a:r>
            <a:r>
              <a:rPr lang="ar-SA" sz="32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تفاوت‌های فردی</a:t>
            </a:r>
            <a:endParaRPr lang="en-GB" sz="3200" dirty="0" smtClean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3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981200"/>
            <a:ext cx="3810000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ar-SA" sz="32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توجه به </a:t>
            </a:r>
            <a:r>
              <a:rPr lang="ar-SA" sz="32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حساسیت </a:t>
            </a:r>
            <a:r>
              <a:rPr lang="ar-SA" sz="32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و </a:t>
            </a:r>
            <a:r>
              <a:rPr lang="ar-SA" sz="32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شرایط </a:t>
            </a:r>
            <a:r>
              <a:rPr lang="ar-SA" sz="32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دوره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ar-SA" sz="32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ارتباط مناسب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ar-SA" sz="32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توجه به اختلاف دو نسل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ar-SA" sz="32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استقلال </a:t>
            </a:r>
            <a:r>
              <a:rPr lang="ar-SA" sz="32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طلبی </a:t>
            </a:r>
            <a:r>
              <a:rPr lang="ar-SA" sz="32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نوجوان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ar-SA" sz="32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احترام به </a:t>
            </a:r>
            <a:r>
              <a:rPr lang="ar-SA" sz="32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آزادی</a:t>
            </a:r>
            <a:endParaRPr lang="ar-SA" sz="3200" dirty="0" smtClean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ar-SA" sz="32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اعتدال در انتقاد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ar-SA" sz="32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تكریم شخصیت</a:t>
            </a:r>
            <a:endParaRPr lang="en-GB" sz="3200" dirty="0" smtClean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  <p:bldP spid="18436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ar-SA" sz="4800" b="1" smtClean="0">
                <a:cs typeface="Homa" pitchFamily="2" charset="-78"/>
              </a:rPr>
              <a:t>برخورد خانواده با نوجوان</a:t>
            </a:r>
            <a:r>
              <a:rPr lang="fa-IR" sz="4800" b="1" smtClean="0">
                <a:cs typeface="Homa" pitchFamily="2" charset="-78"/>
              </a:rPr>
              <a:t>:</a:t>
            </a:r>
            <a:endParaRPr lang="en-GB" sz="4800" b="1" smtClean="0">
              <a:cs typeface="Homa" pitchFamily="2" charset="-78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52400" y="1981200"/>
            <a:ext cx="4572000" cy="4114800"/>
          </a:xfrm>
        </p:spPr>
        <p:txBody>
          <a:bodyPr>
            <a:noAutofit/>
          </a:bodyPr>
          <a:lstStyle/>
          <a:p>
            <a:pPr marL="0" lvl="2" indent="-358775" eaLnBrk="1" hangingPunct="1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ar-SA" sz="28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سخنرانی نكنید</a:t>
            </a:r>
            <a:endParaRPr lang="fa-IR" sz="2800" b="1" dirty="0" smtClean="0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lvl="2" indent="-358775" eaLnBrk="1" hangingPunct="1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ar-SA" sz="28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به او مارك </a:t>
            </a:r>
            <a:r>
              <a:rPr lang="ar-SA" sz="28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نزنید</a:t>
            </a:r>
            <a:r>
              <a:rPr lang="ar-SA" sz="28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fa-IR" sz="2800" b="1" dirty="0" smtClean="0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lvl="2" indent="-358775" eaLnBrk="1" hangingPunct="1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ar-SA" sz="28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نوجوانان از </a:t>
            </a:r>
            <a:r>
              <a:rPr lang="ar-SA" sz="28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حرف‌های </a:t>
            </a:r>
            <a:r>
              <a:rPr lang="ar-SA" sz="28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متناقض </a:t>
            </a:r>
            <a:endParaRPr lang="fa-IR" sz="2800" b="1" dirty="0" smtClean="0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lvl="2" indent="-358775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fa-IR" sz="28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می </a:t>
            </a:r>
            <a:r>
              <a:rPr lang="ar-SA" sz="28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رنجند.</a:t>
            </a:r>
          </a:p>
          <a:p>
            <a:pPr marL="0" lvl="2" indent="-358775" eaLnBrk="1" hangingPunct="1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ar-SA" sz="28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تكیه </a:t>
            </a:r>
            <a:r>
              <a:rPr lang="ar-SA" sz="28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گاه نوجوان </a:t>
            </a:r>
            <a:r>
              <a:rPr lang="ar-SA" sz="28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باشید</a:t>
            </a:r>
            <a:r>
              <a:rPr lang="ar-SA" sz="28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fa-IR" sz="2800" b="1" dirty="0" smtClean="0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lvl="2" indent="-358775" eaLnBrk="1" hangingPunct="1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ar-SA" sz="28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گفتگوی </a:t>
            </a:r>
            <a:r>
              <a:rPr lang="ar-SA" sz="28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ثمربخش</a:t>
            </a:r>
            <a:endParaRPr lang="fa-IR" sz="2800" b="1" dirty="0" smtClean="0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lvl="2" indent="-358775" eaLnBrk="1" hangingPunct="1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ar-SA" sz="28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پاسخی </a:t>
            </a:r>
            <a:r>
              <a:rPr lang="ar-SA" sz="28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بدون قضاوت</a:t>
            </a:r>
            <a:endParaRPr lang="en-GB" sz="2800" b="1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828800"/>
            <a:ext cx="4267200" cy="4114800"/>
          </a:xfrm>
        </p:spPr>
        <p:txBody>
          <a:bodyPr rtlCol="1">
            <a:noAutofit/>
          </a:bodyPr>
          <a:lstStyle/>
          <a:p>
            <a:pPr marL="0" lvl="2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2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احساسات او را </a:t>
            </a:r>
            <a:r>
              <a:rPr lang="ar-SA" sz="2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جریحه‌دار نكنید</a:t>
            </a:r>
            <a:r>
              <a:rPr lang="ar-SA" sz="2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a-IR" sz="2800" b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2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2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ایجاد وابستگی نكنید</a:t>
            </a:r>
            <a:r>
              <a:rPr lang="ar-SA" sz="2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a-IR" sz="2800" b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2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2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برای </a:t>
            </a:r>
            <a:r>
              <a:rPr lang="ar-SA" sz="2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درك </a:t>
            </a:r>
            <a:r>
              <a:rPr lang="ar-SA" sz="2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حقایق </a:t>
            </a:r>
            <a:r>
              <a:rPr lang="ar-SA" sz="2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عجله </a:t>
            </a:r>
            <a:r>
              <a:rPr lang="ar-SA" sz="2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نكنید</a:t>
            </a:r>
            <a:r>
              <a:rPr lang="ar-SA" sz="2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a-IR" sz="2800" b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2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2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نیاز </a:t>
            </a:r>
            <a:r>
              <a:rPr lang="ar-SA" sz="2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او به تنها ماندن را </a:t>
            </a:r>
            <a:r>
              <a:rPr lang="ar-SA" sz="2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بپذیرید</a:t>
            </a:r>
            <a:r>
              <a:rPr lang="ar-SA" sz="2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a-IR" sz="2800" b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2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2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احساساتی نشوید</a:t>
            </a:r>
            <a:r>
              <a:rPr lang="ar-SA" sz="2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ar-SA" sz="2800" b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smtClean="0"/>
              <a:t>مقدمه و کلیات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915400" cy="4114800"/>
          </a:xfrm>
        </p:spPr>
        <p:txBody>
          <a:bodyPr/>
          <a:lstStyle/>
          <a:p>
            <a:pPr eaLnBrk="1" hangingPunct="1"/>
            <a:r>
              <a:rPr lang="fa-IR" dirty="0" smtClean="0"/>
              <a:t>دوران </a:t>
            </a:r>
            <a:r>
              <a:rPr lang="fa-IR" dirty="0" smtClean="0">
                <a:solidFill>
                  <a:srgbClr val="FF0000"/>
                </a:solidFill>
              </a:rPr>
              <a:t>نوجوانی</a:t>
            </a:r>
            <a:r>
              <a:rPr lang="fa-IR" dirty="0" smtClean="0"/>
              <a:t> </a:t>
            </a:r>
            <a:r>
              <a:rPr lang="fa-IR" dirty="0" smtClean="0"/>
              <a:t>از مراحل </a:t>
            </a:r>
            <a:r>
              <a:rPr lang="fa-IR" dirty="0" smtClean="0"/>
              <a:t>بسیار </a:t>
            </a:r>
            <a:r>
              <a:rPr lang="fa-IR" dirty="0" smtClean="0"/>
              <a:t>مهم تحوّل </a:t>
            </a:r>
            <a:r>
              <a:rPr lang="fa-IR" dirty="0" smtClean="0"/>
              <a:t>شخصیت </a:t>
            </a:r>
            <a:r>
              <a:rPr lang="fa-IR" dirty="0" smtClean="0"/>
              <a:t>به شمار </a:t>
            </a:r>
            <a:r>
              <a:rPr lang="fa-IR" dirty="0" smtClean="0"/>
              <a:t>می </a:t>
            </a:r>
            <a:r>
              <a:rPr lang="fa-IR" dirty="0" smtClean="0"/>
              <a:t>رود كه از </a:t>
            </a:r>
            <a:r>
              <a:rPr lang="fa-IR" dirty="0" smtClean="0"/>
              <a:t>دیرباز </a:t>
            </a:r>
            <a:r>
              <a:rPr lang="fa-IR" dirty="0" smtClean="0"/>
              <a:t>محور توجّه روان شناسان متولیان تربیت بوده است.</a:t>
            </a:r>
          </a:p>
          <a:p>
            <a:pPr eaLnBrk="1" hangingPunct="1"/>
            <a:r>
              <a:rPr lang="fa-IR" i="1" dirty="0" smtClean="0"/>
              <a:t>میلر نیوتون</a:t>
            </a:r>
            <a:r>
              <a:rPr lang="fa-IR" dirty="0" smtClean="0"/>
              <a:t> </a:t>
            </a:r>
            <a:r>
              <a:rPr lang="fa-IR" dirty="0" smtClean="0"/>
              <a:t>در كتاب </a:t>
            </a:r>
            <a:r>
              <a:rPr lang="fa-IR" i="1" dirty="0" smtClean="0"/>
              <a:t>نوجوانی</a:t>
            </a:r>
            <a:r>
              <a:rPr lang="fa-IR" dirty="0" smtClean="0"/>
              <a:t> </a:t>
            </a:r>
            <a:r>
              <a:rPr lang="fa-IR" dirty="0" smtClean="0"/>
              <a:t>(1995، ص 23)، </a:t>
            </a:r>
            <a:r>
              <a:rPr lang="fa-IR" dirty="0" smtClean="0">
                <a:solidFill>
                  <a:srgbClr val="FF0000"/>
                </a:solidFill>
              </a:rPr>
              <a:t>نوجوانی</a:t>
            </a:r>
            <a:r>
              <a:rPr lang="fa-IR" dirty="0" smtClean="0"/>
              <a:t> </a:t>
            </a:r>
            <a:r>
              <a:rPr lang="fa-IR" dirty="0" smtClean="0"/>
              <a:t>را دوره </a:t>
            </a:r>
            <a:r>
              <a:rPr lang="fa-IR" dirty="0" smtClean="0"/>
              <a:t>فرایندهای رشدی </a:t>
            </a:r>
            <a:r>
              <a:rPr lang="fa-IR" dirty="0" smtClean="0"/>
              <a:t>انتقال از </a:t>
            </a:r>
            <a:r>
              <a:rPr lang="fa-IR" dirty="0" smtClean="0"/>
              <a:t>كودكی </a:t>
            </a:r>
            <a:r>
              <a:rPr lang="fa-IR" dirty="0" smtClean="0"/>
              <a:t>به بزرگ </a:t>
            </a:r>
            <a:r>
              <a:rPr lang="fa-IR" dirty="0" smtClean="0"/>
              <a:t>سالی می </a:t>
            </a:r>
            <a:r>
              <a:rPr lang="fa-IR" dirty="0" smtClean="0"/>
              <a:t>داند. </a:t>
            </a:r>
            <a:r>
              <a:rPr lang="fa-IR" dirty="0" smtClean="0"/>
              <a:t>این فرایندها </a:t>
            </a:r>
            <a:r>
              <a:rPr lang="fa-IR" dirty="0" smtClean="0"/>
              <a:t>جنبه </a:t>
            </a:r>
            <a:r>
              <a:rPr lang="fa-IR" dirty="0" smtClean="0"/>
              <a:t>های گوناگونی </a:t>
            </a:r>
            <a:r>
              <a:rPr lang="fa-IR" dirty="0" smtClean="0"/>
              <a:t>دارند: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229600" cy="1143000"/>
          </a:xfrm>
        </p:spPr>
        <p:txBody>
          <a:bodyPr/>
          <a:lstStyle/>
          <a:p>
            <a:pPr algn="r" eaLnBrk="1" hangingPunct="1"/>
            <a:r>
              <a:rPr lang="ar-SA" sz="5400" b="1" i="1" dirty="0" smtClean="0">
                <a:cs typeface="Homa" pitchFamily="2" charset="-78"/>
              </a:rPr>
              <a:t>تربیت دینی </a:t>
            </a:r>
            <a:r>
              <a:rPr lang="ar-SA" sz="5400" b="1" i="1" dirty="0" smtClean="0">
                <a:cs typeface="Homa" pitchFamily="2" charset="-78"/>
              </a:rPr>
              <a:t>نوجوان</a:t>
            </a:r>
            <a:r>
              <a:rPr lang="fa-IR" sz="5400" b="1" i="1" dirty="0" smtClean="0">
                <a:cs typeface="Homa" pitchFamily="2" charset="-78"/>
              </a:rPr>
              <a:t> :</a:t>
            </a:r>
            <a:endParaRPr lang="en-GB" sz="5400" b="1" i="1" dirty="0" smtClean="0">
              <a:cs typeface="Homa" pitchFamily="2" charset="-7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610600" cy="5105400"/>
          </a:xfrm>
        </p:spPr>
        <p:txBody>
          <a:bodyPr>
            <a:noAutofit/>
          </a:bodyPr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نوجوانی،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دوره شكل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گیری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اعتقادات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دین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به عنوان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نظامی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همه جانبه، فلسفه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روشنی برای زندگی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ارائه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می‌كند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احساس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مذهبی، عمیق‌ترین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احساس و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گرایش فطری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است كه با وجود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زمینه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به سرعت رشد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می‌كند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دین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نوجوان را از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سردرگمی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و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بلاتكلیفی فكری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و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عملی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نجات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می‌دهد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دین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افق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دید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نوجوان را از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دنیای مادی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فراتر برده و او را در برابر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ناكامی‌ها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مقاوم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می‌سازد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نیاز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به خدا و داشتن ارتباط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قلبی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با او كه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نیازی فطری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است، از كانال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دین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ارضا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می‌شود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و عدم ارضا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ناآرامی </a:t>
            </a:r>
            <a:r>
              <a:rPr lang="ar-S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را به دنبال دارد.</a:t>
            </a:r>
            <a:endParaRPr lang="en-GB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smtClean="0"/>
              <a:t>منابع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fa-IR" dirty="0" smtClean="0"/>
              <a:t>محمدرضا شرفى، </a:t>
            </a:r>
            <a:r>
              <a:rPr lang="fa-IR" i="1" dirty="0" smtClean="0"/>
              <a:t>دنیاى نوجوان</a:t>
            </a:r>
            <a:r>
              <a:rPr lang="fa-IR" dirty="0" smtClean="0"/>
              <a:t>، تهران، تربیت، 1376</a:t>
            </a:r>
          </a:p>
          <a:p>
            <a:pPr algn="just" eaLnBrk="1" hangingPunct="1"/>
            <a:r>
              <a:rPr lang="fa-IR" dirty="0" smtClean="0"/>
              <a:t>حسین لطف آبادى، </a:t>
            </a:r>
            <a:r>
              <a:rPr lang="fa-IR" i="1" dirty="0" smtClean="0"/>
              <a:t>روان شناسى رشد 2، نوجوانى، جوانى و بزرگ سالى</a:t>
            </a:r>
            <a:r>
              <a:rPr lang="fa-IR" dirty="0" smtClean="0"/>
              <a:t>، تهران، سمت، 1380</a:t>
            </a:r>
          </a:p>
          <a:p>
            <a:pPr algn="just" eaLnBrk="1" hangingPunct="1"/>
            <a:r>
              <a:rPr lang="fa-IR" dirty="0" smtClean="0"/>
              <a:t>پاول </a:t>
            </a:r>
            <a:r>
              <a:rPr lang="fa-IR" dirty="0" smtClean="0"/>
              <a:t>هنرى ماسن...، </a:t>
            </a:r>
            <a:r>
              <a:rPr lang="fa-IR" i="1" dirty="0" smtClean="0"/>
              <a:t>رشد و </a:t>
            </a:r>
            <a:r>
              <a:rPr lang="fa-IR" i="1" dirty="0" smtClean="0"/>
              <a:t>شخصیت </a:t>
            </a:r>
            <a:r>
              <a:rPr lang="fa-IR" i="1" dirty="0" smtClean="0"/>
              <a:t>كودك</a:t>
            </a:r>
            <a:r>
              <a:rPr lang="fa-IR" dirty="0" smtClean="0"/>
              <a:t>، ترجمه </a:t>
            </a:r>
            <a:r>
              <a:rPr lang="fa-IR" dirty="0" smtClean="0"/>
              <a:t>مهشید یاسایى</a:t>
            </a:r>
            <a:r>
              <a:rPr lang="fa-IR" dirty="0" smtClean="0"/>
              <a:t>، تهران، نشر مركز، كتاب ماد، </a:t>
            </a:r>
            <a:r>
              <a:rPr lang="fa-IR" dirty="0" smtClean="0"/>
              <a:t>1380</a:t>
            </a:r>
            <a:endParaRPr lang="fa-IR" dirty="0" smtClean="0"/>
          </a:p>
          <a:p>
            <a:pPr algn="just" eaLnBrk="1" hangingPunct="1"/>
            <a:r>
              <a:rPr lang="fa-IR" dirty="0" smtClean="0"/>
              <a:t>لارنس </a:t>
            </a:r>
            <a:r>
              <a:rPr lang="fa-IR" dirty="0" smtClean="0"/>
              <a:t>اى. </a:t>
            </a:r>
            <a:r>
              <a:rPr lang="fa-IR" dirty="0" smtClean="0"/>
              <a:t>پروین</a:t>
            </a:r>
            <a:r>
              <a:rPr lang="fa-IR" dirty="0" smtClean="0"/>
              <a:t>، </a:t>
            </a:r>
            <a:r>
              <a:rPr lang="fa-IR" i="1" dirty="0" smtClean="0"/>
              <a:t>روان شناسى </a:t>
            </a:r>
            <a:r>
              <a:rPr lang="fa-IR" i="1" dirty="0" smtClean="0"/>
              <a:t>شخصیت</a:t>
            </a:r>
            <a:r>
              <a:rPr lang="fa-IR" dirty="0" smtClean="0"/>
              <a:t>، ترجمه محمدجعفر جوادى و </a:t>
            </a:r>
            <a:r>
              <a:rPr lang="fa-IR" dirty="0" smtClean="0"/>
              <a:t>پروین كدیور</a:t>
            </a:r>
            <a:r>
              <a:rPr lang="fa-IR" dirty="0" smtClean="0"/>
              <a:t>، تهران، رسا، 1374، ج 1، ص </a:t>
            </a:r>
            <a:r>
              <a:rPr lang="fa-IR" dirty="0" smtClean="0"/>
              <a:t>129</a:t>
            </a:r>
            <a:endParaRPr lang="en-US" dirty="0" smtClean="0"/>
          </a:p>
          <a:p>
            <a:pPr eaLnBrk="1" hangingPunct="1">
              <a:buFont typeface="Wingdings" pitchFamily="2" charset="2"/>
              <a:buChar char="q"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smtClean="0"/>
              <a:t>منابع</a:t>
            </a:r>
          </a:p>
        </p:txBody>
      </p:sp>
      <p:sp>
        <p:nvSpPr>
          <p:cNvPr id="7680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/>
          <a:lstStyle/>
          <a:p>
            <a:pPr eaLnBrk="1" hangingPunct="1"/>
            <a:r>
              <a:rPr lang="fa-IR" dirty="0" smtClean="0"/>
              <a:t>جان. اچ فلاول، </a:t>
            </a:r>
            <a:r>
              <a:rPr lang="fa-IR" i="1" dirty="0" smtClean="0"/>
              <a:t>رشدشناختى</a:t>
            </a:r>
            <a:r>
              <a:rPr lang="fa-IR" dirty="0" smtClean="0"/>
              <a:t>، ترجمه فرهاد ماهر، تهران، رشد، 1377</a:t>
            </a:r>
          </a:p>
          <a:p>
            <a:pPr eaLnBrk="1" hangingPunct="1"/>
            <a:r>
              <a:rPr lang="fa-IR" dirty="0" smtClean="0"/>
              <a:t>پرویز شریفى </a:t>
            </a:r>
            <a:r>
              <a:rPr lang="fa-IR" dirty="0" smtClean="0"/>
              <a:t>درآمدى، </a:t>
            </a:r>
            <a:r>
              <a:rPr lang="fa-IR" i="1" dirty="0" smtClean="0"/>
              <a:t>نظریه </a:t>
            </a:r>
            <a:r>
              <a:rPr lang="fa-IR" i="1" dirty="0" smtClean="0"/>
              <a:t>هاى روان شناسى تحولى</a:t>
            </a:r>
            <a:r>
              <a:rPr lang="fa-IR" dirty="0" smtClean="0"/>
              <a:t>، اصفهان، خوشنواز، 1380</a:t>
            </a:r>
          </a:p>
          <a:p>
            <a:pPr eaLnBrk="1" hangingPunct="1"/>
            <a:r>
              <a:rPr lang="fa-IR" dirty="0" smtClean="0"/>
              <a:t>ناصر بى </a:t>
            </a:r>
            <a:r>
              <a:rPr lang="fa-IR" dirty="0" smtClean="0"/>
              <a:t>ریا </a:t>
            </a:r>
            <a:r>
              <a:rPr lang="fa-IR" dirty="0" smtClean="0"/>
              <a:t>و </a:t>
            </a:r>
            <a:r>
              <a:rPr lang="fa-IR" dirty="0" smtClean="0"/>
              <a:t>دیگران</a:t>
            </a:r>
            <a:r>
              <a:rPr lang="fa-IR" dirty="0" smtClean="0"/>
              <a:t>، </a:t>
            </a:r>
            <a:r>
              <a:rPr lang="fa-IR" i="1" dirty="0" smtClean="0"/>
              <a:t>روان شناسى رشد </a:t>
            </a:r>
            <a:r>
              <a:rPr lang="fa-IR" i="1" dirty="0" smtClean="0"/>
              <a:t>2: </a:t>
            </a:r>
            <a:r>
              <a:rPr lang="fa-IR" i="1" dirty="0" smtClean="0"/>
              <a:t>با نگرش به منابع اسلامى</a:t>
            </a:r>
            <a:r>
              <a:rPr lang="fa-IR" dirty="0" smtClean="0"/>
              <a:t>، تهران، سمت، </a:t>
            </a:r>
            <a:r>
              <a:rPr lang="fa-IR" dirty="0" smtClean="0"/>
              <a:t>1375</a:t>
            </a:r>
            <a:endParaRPr lang="fa-IR" dirty="0" smtClean="0"/>
          </a:p>
          <a:p>
            <a:pPr eaLnBrk="1" hangingPunct="1"/>
            <a:r>
              <a:rPr lang="fa-IR" dirty="0" smtClean="0"/>
              <a:t>جان اى. گلاور، راجر اچ. </a:t>
            </a:r>
            <a:r>
              <a:rPr lang="fa-IR" dirty="0" smtClean="0"/>
              <a:t>برونینگ</a:t>
            </a:r>
            <a:r>
              <a:rPr lang="fa-IR" dirty="0" smtClean="0"/>
              <a:t>، </a:t>
            </a:r>
            <a:r>
              <a:rPr lang="fa-IR" i="1" dirty="0" smtClean="0"/>
              <a:t>روان شناسى </a:t>
            </a:r>
            <a:r>
              <a:rPr lang="fa-IR" i="1" dirty="0" smtClean="0"/>
              <a:t>تربیتى</a:t>
            </a:r>
            <a:r>
              <a:rPr lang="fa-IR" i="1" dirty="0" smtClean="0"/>
              <a:t>: اصول و كاربرد آن</a:t>
            </a:r>
            <a:r>
              <a:rPr lang="fa-IR" dirty="0" smtClean="0"/>
              <a:t>، ترجمه </a:t>
            </a:r>
            <a:r>
              <a:rPr lang="fa-IR" dirty="0" smtClean="0"/>
              <a:t>علینقى </a:t>
            </a:r>
            <a:r>
              <a:rPr lang="fa-IR" dirty="0" smtClean="0"/>
              <a:t>خرازى، تهران، نشر دانشگاهى، 1378</a:t>
            </a:r>
          </a:p>
          <a:p>
            <a:pPr eaLnBrk="1" hangingPunct="1"/>
            <a:r>
              <a:rPr lang="ar-SA" sz="4000" baseline="30000" dirty="0" smtClean="0"/>
              <a:t>زهرا </a:t>
            </a:r>
            <a:r>
              <a:rPr lang="ar-SA" sz="4000" baseline="30000" dirty="0" smtClean="0"/>
              <a:t>معتمدی، </a:t>
            </a:r>
            <a:r>
              <a:rPr lang="ar-SA" sz="4000" baseline="30000" dirty="0" smtClean="0"/>
              <a:t>رفتار با نوجوان، لك لك، تهران، 1373، چ5، </a:t>
            </a:r>
            <a:r>
              <a:rPr lang="ar-SA" sz="4000" baseline="30000" dirty="0" smtClean="0"/>
              <a:t>ص47</a:t>
            </a:r>
            <a:endParaRPr lang="fa-IR" sz="4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smtClean="0"/>
              <a:t>فرآیندهای رشدی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495800"/>
          </a:xfrm>
        </p:spPr>
        <p:txBody>
          <a:bodyPr/>
          <a:lstStyle/>
          <a:p>
            <a:pPr eaLnBrk="1" hangingPunct="1"/>
            <a:r>
              <a:rPr lang="fa-IR" sz="2800" dirty="0" smtClean="0"/>
              <a:t>اول، رشد و نمو سازمان </a:t>
            </a:r>
            <a:r>
              <a:rPr lang="fa-IR" sz="2800" dirty="0" smtClean="0"/>
              <a:t>عصبی </a:t>
            </a:r>
            <a:r>
              <a:rPr lang="fa-IR" sz="2800" dirty="0" smtClean="0"/>
              <a:t>مغز كه نمود آن در تحوّل </a:t>
            </a:r>
            <a:r>
              <a:rPr lang="fa-IR" sz="2800" dirty="0" smtClean="0"/>
              <a:t>فرایندهای شناختی، عاطفی </a:t>
            </a:r>
            <a:r>
              <a:rPr lang="fa-IR" sz="2800" dirty="0" smtClean="0"/>
              <a:t>و رفتارها مشاهده </a:t>
            </a:r>
            <a:r>
              <a:rPr lang="fa-IR" sz="2800" dirty="0" smtClean="0"/>
              <a:t>می </a:t>
            </a:r>
            <a:r>
              <a:rPr lang="fa-IR" sz="2800" dirty="0" smtClean="0"/>
              <a:t>شود</a:t>
            </a:r>
            <a:endParaRPr lang="en-US" sz="2800" dirty="0" smtClean="0"/>
          </a:p>
          <a:p>
            <a:pPr eaLnBrk="1" hangingPunct="1"/>
            <a:r>
              <a:rPr lang="fa-IR" sz="2800" dirty="0" smtClean="0"/>
              <a:t>دوم، رشد </a:t>
            </a:r>
            <a:r>
              <a:rPr lang="fa-IR" sz="2800" dirty="0" smtClean="0"/>
              <a:t>فیزیكی </a:t>
            </a:r>
            <a:r>
              <a:rPr lang="fa-IR" sz="2800" dirty="0" smtClean="0"/>
              <a:t>كه شامل رشد اندازه </a:t>
            </a:r>
            <a:r>
              <a:rPr lang="fa-IR" sz="2800" dirty="0" smtClean="0"/>
              <a:t>های بدنی </a:t>
            </a:r>
            <a:r>
              <a:rPr lang="fa-IR" sz="2800" dirty="0" smtClean="0"/>
              <a:t>و </a:t>
            </a:r>
            <a:r>
              <a:rPr lang="fa-IR" sz="2800" dirty="0" smtClean="0"/>
              <a:t>تغییر </a:t>
            </a:r>
            <a:r>
              <a:rPr lang="fa-IR" sz="2800" dirty="0" smtClean="0"/>
              <a:t>در </a:t>
            </a:r>
            <a:r>
              <a:rPr lang="fa-IR" sz="2800" dirty="0" smtClean="0"/>
              <a:t>نیم </a:t>
            </a:r>
            <a:r>
              <a:rPr lang="fa-IR" sz="2800" dirty="0" smtClean="0"/>
              <a:t>رخ </a:t>
            </a:r>
            <a:r>
              <a:rPr lang="fa-IR" sz="2800" dirty="0" smtClean="0"/>
              <a:t>جسمی </a:t>
            </a:r>
            <a:r>
              <a:rPr lang="fa-IR" sz="2800" dirty="0" smtClean="0"/>
              <a:t>است</a:t>
            </a:r>
            <a:endParaRPr lang="en-US" sz="2800" dirty="0" smtClean="0"/>
          </a:p>
          <a:p>
            <a:pPr eaLnBrk="1" hangingPunct="1"/>
            <a:r>
              <a:rPr lang="fa-IR" sz="2800" dirty="0" smtClean="0"/>
              <a:t>سوم، رشد نظام </a:t>
            </a:r>
            <a:r>
              <a:rPr lang="fa-IR" sz="2800" dirty="0" smtClean="0"/>
              <a:t>جنسی یا تولید </a:t>
            </a:r>
            <a:r>
              <a:rPr lang="fa-IR" sz="2800" dirty="0" smtClean="0"/>
              <a:t>مثل، شامل </a:t>
            </a:r>
            <a:r>
              <a:rPr lang="fa-IR" sz="2800" dirty="0" smtClean="0"/>
              <a:t>جسمی </a:t>
            </a:r>
            <a:r>
              <a:rPr lang="fa-IR" sz="2800" dirty="0" smtClean="0"/>
              <a:t>و </a:t>
            </a:r>
            <a:r>
              <a:rPr lang="fa-IR" sz="2800" dirty="0" smtClean="0"/>
              <a:t>رفتاری، </a:t>
            </a:r>
            <a:endParaRPr lang="en-US" sz="2800" dirty="0" smtClean="0"/>
          </a:p>
          <a:p>
            <a:pPr eaLnBrk="1" hangingPunct="1"/>
            <a:r>
              <a:rPr lang="fa-IR" sz="2800" dirty="0" smtClean="0"/>
              <a:t>چهارم، رشد احساس «خود» به عنوان </a:t>
            </a:r>
            <a:r>
              <a:rPr lang="fa-IR" sz="2800" dirty="0" smtClean="0"/>
              <a:t>یك </a:t>
            </a:r>
            <a:r>
              <a:rPr lang="fa-IR" sz="2800" dirty="0" smtClean="0"/>
              <a:t>بزرگ سال </a:t>
            </a:r>
            <a:r>
              <a:rPr lang="fa-IR" sz="2800" dirty="0" smtClean="0"/>
              <a:t>یا یك </a:t>
            </a:r>
            <a:r>
              <a:rPr lang="fa-IR" sz="2800" dirty="0" smtClean="0"/>
              <a:t>انسان مستقل و خود راهبر</a:t>
            </a:r>
            <a:endParaRPr lang="en-US" sz="2800" dirty="0" smtClean="0"/>
          </a:p>
          <a:p>
            <a:pPr eaLnBrk="1" hangingPunct="1"/>
            <a:r>
              <a:rPr lang="fa-IR" sz="2800" dirty="0" smtClean="0"/>
              <a:t>پنجم، كسب </a:t>
            </a:r>
            <a:r>
              <a:rPr lang="fa-IR" sz="2800" dirty="0" smtClean="0"/>
              <a:t>موقعیت </a:t>
            </a:r>
            <a:r>
              <a:rPr lang="fa-IR" sz="2800" dirty="0" smtClean="0"/>
              <a:t>بزرگ </a:t>
            </a:r>
            <a:r>
              <a:rPr lang="fa-IR" sz="2800" dirty="0" smtClean="0"/>
              <a:t>سالی </a:t>
            </a:r>
            <a:r>
              <a:rPr lang="fa-IR" sz="2800" dirty="0" smtClean="0"/>
              <a:t>در گروه </a:t>
            </a:r>
            <a:r>
              <a:rPr lang="fa-IR" sz="2800" dirty="0" smtClean="0"/>
              <a:t>اجتماعی یا </a:t>
            </a:r>
            <a:r>
              <a:rPr lang="fa-IR" sz="2800" dirty="0" smtClean="0"/>
              <a:t>فرهنگ</a:t>
            </a:r>
            <a:endParaRPr lang="en-US" sz="2800" dirty="0" smtClean="0"/>
          </a:p>
          <a:p>
            <a:pPr eaLnBrk="1" hangingPunct="1"/>
            <a:r>
              <a:rPr lang="fa-IR" sz="2800" dirty="0" smtClean="0"/>
              <a:t>ششم، رشد كنترل </a:t>
            </a:r>
            <a:r>
              <a:rPr lang="fa-IR" sz="2800" dirty="0" smtClean="0"/>
              <a:t>رفتاری </a:t>
            </a:r>
            <a:r>
              <a:rPr lang="fa-IR" sz="2800" dirty="0" smtClean="0"/>
              <a:t>خود در تعامل با جامعه</a:t>
            </a:r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smtClean="0"/>
              <a:t>نوجوانی و بلوغ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839200" cy="4648200"/>
          </a:xfrm>
        </p:spPr>
        <p:txBody>
          <a:bodyPr/>
          <a:lstStyle/>
          <a:p>
            <a:pPr algn="justLow" eaLnBrk="1" hangingPunct="1"/>
            <a:r>
              <a:rPr lang="fa-IR" sz="2100" dirty="0" smtClean="0"/>
              <a:t>تعریف </a:t>
            </a:r>
            <a:r>
              <a:rPr lang="fa-IR" sz="2100" dirty="0" smtClean="0"/>
              <a:t>بلوغ : كلمه «بلوغ» </a:t>
            </a:r>
            <a:r>
              <a:rPr lang="fa-IR" sz="2100" dirty="0" smtClean="0"/>
              <a:t>یا </a:t>
            </a:r>
            <a:r>
              <a:rPr lang="fa-IR" sz="2100" dirty="0" smtClean="0"/>
              <a:t>(</a:t>
            </a:r>
            <a:r>
              <a:rPr lang="en-US" sz="2100" dirty="0" smtClean="0"/>
              <a:t>Puberty</a:t>
            </a:r>
            <a:r>
              <a:rPr lang="fa-IR" sz="2100" dirty="0" smtClean="0"/>
              <a:t>) به چند صورت </a:t>
            </a:r>
            <a:r>
              <a:rPr lang="fa-IR" sz="2100" dirty="0" smtClean="0"/>
              <a:t>تعریف </a:t>
            </a:r>
            <a:r>
              <a:rPr lang="fa-IR" sz="2100" dirty="0" smtClean="0"/>
              <a:t>شود:</a:t>
            </a:r>
            <a:endParaRPr lang="en-US" sz="2100" dirty="0" smtClean="0"/>
          </a:p>
          <a:p>
            <a:pPr algn="justLow" eaLnBrk="1" hangingPunct="1"/>
            <a:r>
              <a:rPr lang="fa-IR" sz="2100" dirty="0" smtClean="0"/>
              <a:t>الف. بلوغ جنسى: </a:t>
            </a:r>
            <a:r>
              <a:rPr lang="fa-IR" sz="2100" dirty="0" smtClean="0"/>
              <a:t>رسیدن </a:t>
            </a:r>
            <a:r>
              <a:rPr lang="fa-IR" sz="2100" dirty="0" smtClean="0"/>
              <a:t>به سن </a:t>
            </a:r>
            <a:r>
              <a:rPr lang="fa-IR" sz="2100" dirty="0" smtClean="0"/>
              <a:t>تولید </a:t>
            </a:r>
            <a:r>
              <a:rPr lang="fa-IR" sz="2100" dirty="0" smtClean="0"/>
              <a:t>مثل و شهوت جنسى كه </a:t>
            </a:r>
            <a:r>
              <a:rPr lang="fa-IR" sz="2100" dirty="0" smtClean="0"/>
              <a:t>سنین </a:t>
            </a:r>
            <a:r>
              <a:rPr lang="fa-IR" sz="2100" dirty="0" smtClean="0"/>
              <a:t>آن در </a:t>
            </a:r>
            <a:r>
              <a:rPr lang="fa-IR" sz="2100" dirty="0" smtClean="0"/>
              <a:t>بین </a:t>
            </a:r>
            <a:r>
              <a:rPr lang="fa-IR" sz="2100" dirty="0" smtClean="0"/>
              <a:t>ملل و افراد گوناگون بر حسب نژاد، مناطق </a:t>
            </a:r>
            <a:r>
              <a:rPr lang="fa-IR" sz="2100" dirty="0" smtClean="0"/>
              <a:t>جغرافیایى </a:t>
            </a:r>
            <a:r>
              <a:rPr lang="fa-IR" sz="2100" dirty="0" smtClean="0"/>
              <a:t>و آب و </a:t>
            </a:r>
            <a:r>
              <a:rPr lang="fa-IR" sz="2100" dirty="0" smtClean="0"/>
              <a:t>هوایى </a:t>
            </a:r>
            <a:r>
              <a:rPr lang="fa-IR" sz="2100" dirty="0" smtClean="0"/>
              <a:t>متفاوت است و معمولاً </a:t>
            </a:r>
            <a:r>
              <a:rPr lang="fa-IR" sz="2100" dirty="0" smtClean="0"/>
              <a:t>بین سنین 12 18سالگى </a:t>
            </a:r>
            <a:r>
              <a:rPr lang="fa-IR" sz="2100" dirty="0" smtClean="0"/>
              <a:t>واقع مى شود.</a:t>
            </a:r>
            <a:endParaRPr lang="en-US" sz="2100" dirty="0" smtClean="0"/>
          </a:p>
          <a:p>
            <a:pPr algn="justLow" eaLnBrk="1" hangingPunct="1"/>
            <a:r>
              <a:rPr lang="fa-IR" sz="2100" dirty="0" smtClean="0"/>
              <a:t>ب. بلوغ جسمى (</a:t>
            </a:r>
            <a:r>
              <a:rPr lang="fa-IR" sz="2100" dirty="0" smtClean="0"/>
              <a:t>فیزیولوژیك</a:t>
            </a:r>
            <a:r>
              <a:rPr lang="fa-IR" sz="2100" dirty="0" smtClean="0"/>
              <a:t>): </a:t>
            </a:r>
            <a:r>
              <a:rPr lang="fa-IR" sz="2100" dirty="0" smtClean="0"/>
              <a:t>آخرین </a:t>
            </a:r>
            <a:r>
              <a:rPr lang="fa-IR" sz="2100" dirty="0" smtClean="0"/>
              <a:t>حدّ رشد اندام ها است كه زمان آن از </a:t>
            </a:r>
            <a:r>
              <a:rPr lang="fa-IR" sz="2100" dirty="0" smtClean="0"/>
              <a:t>یك </a:t>
            </a:r>
            <a:r>
              <a:rPr lang="fa-IR" sz="2100" dirty="0" smtClean="0"/>
              <a:t>سو، به نژاد فرد بستگى دارد واز سوى </a:t>
            </a:r>
            <a:r>
              <a:rPr lang="fa-IR" sz="2100" dirty="0" smtClean="0"/>
              <a:t>دیگر</a:t>
            </a:r>
            <a:r>
              <a:rPr lang="fa-IR" sz="2100" dirty="0" smtClean="0"/>
              <a:t>، به </a:t>
            </a:r>
            <a:r>
              <a:rPr lang="fa-IR" sz="2100" dirty="0" smtClean="0"/>
              <a:t>قوانین </a:t>
            </a:r>
            <a:r>
              <a:rPr lang="fa-IR" sz="2100" dirty="0" smtClean="0"/>
              <a:t>رشد و نموّ هر </a:t>
            </a:r>
            <a:r>
              <a:rPr lang="fa-IR" sz="2100" dirty="0" smtClean="0"/>
              <a:t>یك </a:t>
            </a:r>
            <a:r>
              <a:rPr lang="fa-IR" sz="2100" dirty="0" smtClean="0"/>
              <a:t>از اعضا. اندام هاى انسان تا پنج سال اول زندگى به طور </a:t>
            </a:r>
            <a:r>
              <a:rPr lang="fa-IR" sz="2100" dirty="0" smtClean="0"/>
              <a:t>سریع </a:t>
            </a:r>
            <a:r>
              <a:rPr lang="fa-IR" sz="2100" dirty="0" smtClean="0"/>
              <a:t>رشد مى كند و سپس رشد آن تا </a:t>
            </a:r>
            <a:r>
              <a:rPr lang="fa-IR" sz="2100" dirty="0" smtClean="0"/>
              <a:t>سنین </a:t>
            </a:r>
            <a:r>
              <a:rPr lang="fa-IR" sz="2100" dirty="0" smtClean="0"/>
              <a:t>12، </a:t>
            </a:r>
            <a:r>
              <a:rPr lang="fa-IR" sz="2100" dirty="0" smtClean="0"/>
              <a:t>13سالگى به </a:t>
            </a:r>
            <a:r>
              <a:rPr lang="fa-IR" sz="2100" dirty="0" smtClean="0"/>
              <a:t>كندى مى </a:t>
            </a:r>
            <a:r>
              <a:rPr lang="fa-IR" sz="2100" dirty="0" smtClean="0"/>
              <a:t>گراید</a:t>
            </a:r>
            <a:r>
              <a:rPr lang="fa-IR" sz="2100" dirty="0" smtClean="0"/>
              <a:t>، در دوره نوجوانى سرعت رشد دوباره </a:t>
            </a:r>
            <a:r>
              <a:rPr lang="fa-IR" sz="2100" dirty="0" smtClean="0"/>
              <a:t>افزایش </a:t>
            </a:r>
            <a:r>
              <a:rPr lang="fa-IR" sz="2100" dirty="0" smtClean="0"/>
              <a:t>مى </a:t>
            </a:r>
            <a:r>
              <a:rPr lang="fa-IR" sz="2100" dirty="0" smtClean="0"/>
              <a:t>یابد </a:t>
            </a:r>
            <a:r>
              <a:rPr lang="fa-IR" sz="2100" dirty="0" smtClean="0"/>
              <a:t>و در فواصل </a:t>
            </a:r>
            <a:r>
              <a:rPr lang="fa-IR" sz="2100" dirty="0" smtClean="0"/>
              <a:t>بین 18 25سالگى جسم </a:t>
            </a:r>
            <a:r>
              <a:rPr lang="fa-IR" sz="2100" dirty="0" smtClean="0"/>
              <a:t>به حدّ كمال خود مى رسد و رشدش </a:t>
            </a:r>
            <a:r>
              <a:rPr lang="fa-IR" sz="2100" dirty="0" smtClean="0"/>
              <a:t>نیز </a:t>
            </a:r>
            <a:r>
              <a:rPr lang="fa-IR" sz="2100" dirty="0" smtClean="0"/>
              <a:t>متوقف مى گردد. تمام قسمت هاى بدن در دوره رشد به </a:t>
            </a:r>
            <a:r>
              <a:rPr lang="fa-IR" sz="2100" dirty="0" smtClean="0"/>
              <a:t>یك میزان </a:t>
            </a:r>
            <a:r>
              <a:rPr lang="fa-IR" sz="2100" dirty="0" smtClean="0"/>
              <a:t>رشد نمى كند، بلكه بعضى از اعضا رشد </a:t>
            </a:r>
            <a:r>
              <a:rPr lang="fa-IR" sz="2100" dirty="0" smtClean="0"/>
              <a:t>بیش </a:t>
            </a:r>
            <a:r>
              <a:rPr lang="fa-IR" sz="2100" dirty="0" smtClean="0"/>
              <a:t>ترى دارند، چنانچه مشهور است كه « نوجوان شلوارش </a:t>
            </a:r>
            <a:r>
              <a:rPr lang="fa-IR" sz="2100" dirty="0" smtClean="0"/>
              <a:t>یك </a:t>
            </a:r>
            <a:r>
              <a:rPr lang="fa-IR" sz="2100" dirty="0" smtClean="0"/>
              <a:t>سال زودتر از كتش كوچك مى شود»</a:t>
            </a:r>
            <a:endParaRPr lang="en-US" sz="2100" dirty="0" smtClean="0"/>
          </a:p>
          <a:p>
            <a:pPr algn="justLow" eaLnBrk="1" hangingPunct="1"/>
            <a:r>
              <a:rPr lang="fa-IR" sz="2100" dirty="0" smtClean="0"/>
              <a:t>ج. بلوغ شرعى: سن </a:t>
            </a:r>
            <a:r>
              <a:rPr lang="fa-IR" sz="2100" dirty="0" smtClean="0"/>
              <a:t>تكلیف </a:t>
            </a:r>
            <a:r>
              <a:rPr lang="fa-IR" sz="2100" dirty="0" smtClean="0"/>
              <a:t>در كشورهاى گوناگون بر اساس اعتقاداتى كه دارند فرق مى </a:t>
            </a:r>
            <a:r>
              <a:rPr lang="fa-IR" sz="2100" dirty="0" smtClean="0"/>
              <a:t>كند، </a:t>
            </a:r>
            <a:r>
              <a:rPr lang="fa-IR" sz="2100" dirty="0" smtClean="0"/>
              <a:t>مثلاً اسلام سن </a:t>
            </a:r>
            <a:r>
              <a:rPr lang="fa-IR" sz="2100" dirty="0" smtClean="0"/>
              <a:t>9سالگى </a:t>
            </a:r>
            <a:r>
              <a:rPr lang="fa-IR" sz="2100" dirty="0" smtClean="0"/>
              <a:t>را براى دختران و 15 سال را براى پسران سن بلوغ مى داند.</a:t>
            </a:r>
            <a:endParaRPr lang="en-US" sz="21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13535</TotalTime>
  <Words>5544</Words>
  <Application>Microsoft Office PowerPoint</Application>
  <PresentationFormat>On-screen Show (4:3)</PresentationFormat>
  <Paragraphs>327</Paragraphs>
  <Slides>72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82" baseType="lpstr">
      <vt:lpstr>Times New Roman</vt:lpstr>
      <vt:lpstr>Andalus</vt:lpstr>
      <vt:lpstr>Arial</vt:lpstr>
      <vt:lpstr>Calibri</vt:lpstr>
      <vt:lpstr>Homa</vt:lpstr>
      <vt:lpstr>2  Compset</vt:lpstr>
      <vt:lpstr>Traditional Arabic</vt:lpstr>
      <vt:lpstr>Wingdings</vt:lpstr>
      <vt:lpstr>Majsh</vt:lpstr>
      <vt:lpstr>Office Theme</vt:lpstr>
      <vt:lpstr>بسم الله الرحمن الرحیم</vt:lpstr>
      <vt:lpstr>نوجوانیAdolescence </vt:lpstr>
      <vt:lpstr>امام صادق(ع):  نوجوانان را دریابید زیرا زودتر از دیگران به كارهای خیر روی می‌آورند.                                     وافی، ج1، ص210</vt:lpstr>
      <vt:lpstr>مقدمه و کلیات</vt:lpstr>
      <vt:lpstr>اهمیت نوجوانى از دیدگاه دانشمندان</vt:lpstr>
      <vt:lpstr>اهمیت نوجوانى از نظر اسلام</vt:lpstr>
      <vt:lpstr>مقدمه و کلیات</vt:lpstr>
      <vt:lpstr>فرآیندهای رشدی</vt:lpstr>
      <vt:lpstr>نوجوانی و بلوغ</vt:lpstr>
      <vt:lpstr>نوجوانی و بلوغ</vt:lpstr>
      <vt:lpstr>Slide 11</vt:lpstr>
      <vt:lpstr>روان شناسى خطرهاى بلوغ</vt:lpstr>
      <vt:lpstr>Slide 13</vt:lpstr>
      <vt:lpstr>تغییرات همگانى دوران بلوغ</vt:lpstr>
      <vt:lpstr>تغییرات همگانى دوران بلوغ</vt:lpstr>
      <vt:lpstr>نوجوانی ؟؟؟</vt:lpstr>
      <vt:lpstr>مراحل نوجوانی</vt:lpstr>
      <vt:lpstr>مرحله اول: فاصله گرفتن (12ـ14سالگی)</vt:lpstr>
      <vt:lpstr>مرحله دوم: جدایی تداركاتی (15ـ17سالگی)</vt:lpstr>
      <vt:lpstr>مرحله سوم: ورود مجدّد به مناسبات اجتماعی (18ـ20سالگی)</vt:lpstr>
      <vt:lpstr>تحولات دوره نوجوانی</vt:lpstr>
      <vt:lpstr>تحوّل جسمی</vt:lpstr>
      <vt:lpstr>تحوّل جسمی</vt:lpstr>
      <vt:lpstr>تحوّل جسمی</vt:lpstr>
      <vt:lpstr>تحوّل جسمی</vt:lpstr>
      <vt:lpstr>تحوّل جنسی</vt:lpstr>
      <vt:lpstr>تحول جنسی</vt:lpstr>
      <vt:lpstr>تحول جنسی</vt:lpstr>
      <vt:lpstr>تحول جنسی</vt:lpstr>
      <vt:lpstr>تحول جنسی</vt:lpstr>
      <vt:lpstr>تحوّل شناختی</vt:lpstr>
      <vt:lpstr>تحوّل شناختی</vt:lpstr>
      <vt:lpstr>پنج ویژگی اساسی تفكر دوره نوجوانی</vt:lpstr>
      <vt:lpstr>پنج ویژگی اساسی تفكر دوره نوجوانی</vt:lpstr>
      <vt:lpstr>پنج ویژگی اساسی تفكر دوره نوجوانی</vt:lpstr>
      <vt:lpstr>مخاطرات رشد شناختی</vt:lpstr>
      <vt:lpstr>مخاطرات رشد شناختی</vt:lpstr>
      <vt:lpstr>مخاطرات رشد شناختی</vt:lpstr>
      <vt:lpstr>تحوّل اخلاقی</vt:lpstr>
      <vt:lpstr>تحوّل اخلاقی</vt:lpstr>
      <vt:lpstr>1. دیدگاه پیاژه</vt:lpstr>
      <vt:lpstr>ویژگی های «اخلاق توافقی»</vt:lpstr>
      <vt:lpstr>ویژگی های «اخلاق توافقی»</vt:lpstr>
      <vt:lpstr>Slide 44</vt:lpstr>
      <vt:lpstr>مراحل رشد اخلاقی</vt:lpstr>
      <vt:lpstr>اخلاق مرحله نوجوانی</vt:lpstr>
      <vt:lpstr>3. دیدگاه دبس</vt:lpstr>
      <vt:lpstr>مراحل رشد اخلاقی</vt:lpstr>
      <vt:lpstr>مراحل رشد اخلاقی</vt:lpstr>
      <vt:lpstr>مراحل رشد اخلاقی</vt:lpstr>
      <vt:lpstr>مخاطرات اخلاقی دوران نوجوانی</vt:lpstr>
      <vt:lpstr>مخاطرات اخلاقی دوران نوجوانی</vt:lpstr>
      <vt:lpstr>تغییر و تحولات دوره نوجوانی و بلوغ</vt:lpstr>
      <vt:lpstr>جلوه‌های بلوغ</vt:lpstr>
      <vt:lpstr>نیازها</vt:lpstr>
      <vt:lpstr>رشد ذهنی:</vt:lpstr>
      <vt:lpstr>رشد عاطفی:</vt:lpstr>
      <vt:lpstr>ترس های دوران نوجوانی:</vt:lpstr>
      <vt:lpstr>امام علی(ع):</vt:lpstr>
      <vt:lpstr>ویژگی‌های روحی :</vt:lpstr>
      <vt:lpstr>Slide 61</vt:lpstr>
      <vt:lpstr>ویژگی‌های عاطفی دختران نوجوان:</vt:lpstr>
      <vt:lpstr>محبت و عشق :</vt:lpstr>
      <vt:lpstr>زیبائی و زیباپسندی:</vt:lpstr>
      <vt:lpstr>امام علی(ع):</vt:lpstr>
      <vt:lpstr>امام علی(ع)،</vt:lpstr>
      <vt:lpstr>امام كاظم(ع):</vt:lpstr>
      <vt:lpstr>اصول تربیت نوجوان:</vt:lpstr>
      <vt:lpstr>برخورد خانواده با نوجوان:</vt:lpstr>
      <vt:lpstr>تربیت دینی نوجوان :</vt:lpstr>
      <vt:lpstr>منابع</vt:lpstr>
      <vt:lpstr>منابع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محمد رضا عابدی</dc:creator>
  <cp:lastModifiedBy>mr.abedi</cp:lastModifiedBy>
  <cp:revision>486</cp:revision>
  <cp:lastPrinted>1601-01-01T00:00:00Z</cp:lastPrinted>
  <dcterms:created xsi:type="dcterms:W3CDTF">1601-01-01T00:00:00Z</dcterms:created>
  <dcterms:modified xsi:type="dcterms:W3CDTF">2020-05-27T04:53:50Z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